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Lst>
  <p:notesMasterIdLst>
    <p:notesMasterId r:id="rId10"/>
  </p:notesMasterIdLst>
  <p:handoutMasterIdLst>
    <p:handoutMasterId r:id="rId79"/>
  </p:handoutMasterIdLst>
  <p:sldIdLst>
    <p:sldId id="615" r:id="rId9"/>
    <p:sldId id="649" r:id="rId11"/>
    <p:sldId id="650" r:id="rId12"/>
    <p:sldId id="573" r:id="rId13"/>
    <p:sldId id="574" r:id="rId14"/>
    <p:sldId id="616" r:id="rId15"/>
    <p:sldId id="590" r:id="rId16"/>
    <p:sldId id="585" r:id="rId17"/>
    <p:sldId id="586" r:id="rId18"/>
    <p:sldId id="587" r:id="rId19"/>
    <p:sldId id="798" r:id="rId20"/>
    <p:sldId id="714" r:id="rId21"/>
    <p:sldId id="712" r:id="rId22"/>
    <p:sldId id="716" r:id="rId23"/>
    <p:sldId id="588" r:id="rId24"/>
    <p:sldId id="613" r:id="rId25"/>
    <p:sldId id="715" r:id="rId26"/>
    <p:sldId id="607" r:id="rId27"/>
    <p:sldId id="589" r:id="rId28"/>
    <p:sldId id="582" r:id="rId29"/>
    <p:sldId id="591" r:id="rId30"/>
    <p:sldId id="579" r:id="rId31"/>
    <p:sldId id="604" r:id="rId32"/>
    <p:sldId id="594" r:id="rId33"/>
    <p:sldId id="608" r:id="rId34"/>
    <p:sldId id="592" r:id="rId35"/>
    <p:sldId id="717" r:id="rId36"/>
    <p:sldId id="595" r:id="rId37"/>
    <p:sldId id="605" r:id="rId38"/>
    <p:sldId id="583" r:id="rId39"/>
    <p:sldId id="597" r:id="rId40"/>
    <p:sldId id="766" r:id="rId41"/>
    <p:sldId id="599" r:id="rId42"/>
    <p:sldId id="765" r:id="rId43"/>
    <p:sldId id="598" r:id="rId44"/>
    <p:sldId id="600" r:id="rId45"/>
    <p:sldId id="651" r:id="rId46"/>
    <p:sldId id="602" r:id="rId47"/>
    <p:sldId id="611" r:id="rId48"/>
    <p:sldId id="612" r:id="rId49"/>
    <p:sldId id="767" r:id="rId50"/>
    <p:sldId id="768" r:id="rId51"/>
    <p:sldId id="614" r:id="rId52"/>
    <p:sldId id="769" r:id="rId53"/>
    <p:sldId id="655" r:id="rId54"/>
    <p:sldId id="657" r:id="rId55"/>
    <p:sldId id="658" r:id="rId56"/>
    <p:sldId id="669" r:id="rId57"/>
    <p:sldId id="867" r:id="rId58"/>
    <p:sldId id="656" r:id="rId59"/>
    <p:sldId id="662" r:id="rId60"/>
    <p:sldId id="663" r:id="rId61"/>
    <p:sldId id="850" r:id="rId62"/>
    <p:sldId id="851" r:id="rId63"/>
    <p:sldId id="852" r:id="rId64"/>
    <p:sldId id="853" r:id="rId65"/>
    <p:sldId id="664" r:id="rId66"/>
    <p:sldId id="665" r:id="rId67"/>
    <p:sldId id="666" r:id="rId68"/>
    <p:sldId id="854" r:id="rId69"/>
    <p:sldId id="855" r:id="rId70"/>
    <p:sldId id="856" r:id="rId71"/>
    <p:sldId id="770" r:id="rId72"/>
    <p:sldId id="668" r:id="rId73"/>
    <p:sldId id="667" r:id="rId74"/>
    <p:sldId id="584" r:id="rId75"/>
    <p:sldId id="576" r:id="rId76"/>
    <p:sldId id="577" r:id="rId77"/>
    <p:sldId id="578" r:id="rId78"/>
  </p:sldIdLst>
  <p:sldSz cx="9144000" cy="6858000" type="screen4x3"/>
  <p:notesSz cx="6858000" cy="9144000"/>
  <p:custDataLst>
    <p:tags r:id="rId83"/>
  </p:custDataLst>
  <p:defaultTextStyle>
    <a:defPPr>
      <a:defRPr lang="en-US"/>
    </a:defPPr>
    <a:lvl1pPr marL="0" lvl="0"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31" userDrawn="1">
          <p15:clr>
            <a:srgbClr val="A4A3A4"/>
          </p15:clr>
        </p15:guide>
        <p15:guide id="2" pos="2824" userDrawn="1">
          <p15:clr>
            <a:srgbClr val="A4A3A4"/>
          </p15:clr>
        </p15:guide>
        <p15:guide id="3" pos="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6600CC"/>
    <a:srgbClr val="663300"/>
    <a:srgbClr val="10BC45"/>
    <a:srgbClr val="010066"/>
    <a:srgbClr val="FFFFCC"/>
    <a:srgbClr val="97F692"/>
    <a:srgbClr val="B88A01"/>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070"/>
    <p:restoredTop sz="72653"/>
  </p:normalViewPr>
  <p:slideViewPr>
    <p:cSldViewPr snapToGrid="0" showGuides="1">
      <p:cViewPr varScale="1">
        <p:scale>
          <a:sx n="74" d="100"/>
          <a:sy n="74" d="100"/>
        </p:scale>
        <p:origin x="-984" y="-84"/>
      </p:cViewPr>
      <p:guideLst>
        <p:guide orient="horz" pos="2231"/>
        <p:guide pos="2824"/>
        <p:guide pos="42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3" Type="http://schemas.openxmlformats.org/officeDocument/2006/relationships/tags" Target="tags/tag3.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Master" Target="slideMasters/slideMaster7.xml"/><Relationship Id="rId79" Type="http://schemas.openxmlformats.org/officeDocument/2006/relationships/handoutMaster" Target="handoutMasters/handoutMaster1.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5" name="日期占位符 95234"/>
          <p:cNvSpPr>
            <a:spLocks noGrp="1"/>
          </p:cNvSpPr>
          <p:nvPr>
            <p:ph type="dt" sz="quarter" idx="1"/>
          </p:nvPr>
        </p:nvSpPr>
        <p:spPr>
          <a:xfrm>
            <a:off x="3884613" y="0"/>
            <a:ext cx="2971800" cy="457200"/>
          </a:xfrm>
          <a:prstGeom prst="rect">
            <a:avLst/>
          </a:prstGeom>
          <a:noFill/>
          <a:ln w="9525">
            <a:noFill/>
          </a:ln>
        </p:spPr>
        <p:txBody>
          <a:bodyPr/>
          <a:p>
            <a:pPr lvl="0" algn="r"/>
            <a:endParaRPr lang="en-GB" altLang="zh-CN" sz="1200" dirty="0"/>
          </a:p>
        </p:txBody>
      </p:sp>
      <p:sp>
        <p:nvSpPr>
          <p:cNvPr id="95237" name="灯片编号占位符 95236"/>
          <p:cNvSpPr>
            <a:spLocks noGrp="1"/>
          </p:cNvSpPr>
          <p:nvPr>
            <p:ph type="sldNum" sz="quarter" idx="3"/>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95238" name="页眉占位符 95237"/>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7" name="日期占位符 67586"/>
          <p:cNvSpPr>
            <a:spLocks noGrp="1"/>
          </p:cNvSpPr>
          <p:nvPr>
            <p:ph type="dt" idx="1"/>
          </p:nvPr>
        </p:nvSpPr>
        <p:spPr>
          <a:xfrm>
            <a:off x="3884613" y="0"/>
            <a:ext cx="2971800" cy="457200"/>
          </a:xfrm>
          <a:prstGeom prst="rect">
            <a:avLst/>
          </a:prstGeom>
          <a:noFill/>
          <a:ln w="9525">
            <a:noFill/>
          </a:ln>
        </p:spPr>
        <p:txBody>
          <a:bodyPr/>
          <a:p>
            <a:pPr lvl="0" algn="r"/>
            <a:endParaRPr lang="en-GB" altLang="zh-CN" sz="1200" dirty="0"/>
          </a:p>
        </p:txBody>
      </p:sp>
      <p:sp>
        <p:nvSpPr>
          <p:cNvPr id="67588" name="幻灯片图像占位符 675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67589" name="文本占位符 67588"/>
          <p:cNvSpPr>
            <a:spLocks noGrp="1"/>
          </p:cNvSpPr>
          <p:nvPr>
            <p:ph type="body" sz="quarter" idx="3"/>
          </p:nvPr>
        </p:nvSpPr>
        <p:spPr>
          <a:xfrm>
            <a:off x="685800" y="4343400"/>
            <a:ext cx="5486400" cy="4114800"/>
          </a:xfrm>
          <a:prstGeom prst="rect">
            <a:avLst/>
          </a:prstGeom>
          <a:noFill/>
          <a:ln w="9525">
            <a:noFill/>
          </a:ln>
        </p:spPr>
        <p:txBody>
          <a:bodyPr/>
          <a:p>
            <a:pPr lvl="0"/>
            <a:r>
              <a:rPr lang="en-GB" altLang="zh-CN" dirty="0"/>
              <a:t>Click to edit Master text styles</a:t>
            </a:r>
            <a:endParaRPr lang="en-GB" altLang="zh-CN" dirty="0"/>
          </a:p>
          <a:p>
            <a:pPr lvl="1"/>
            <a:r>
              <a:rPr lang="en-GB" altLang="zh-CN" dirty="0"/>
              <a:t>Second level</a:t>
            </a:r>
            <a:endParaRPr lang="en-GB" altLang="zh-CN" dirty="0"/>
          </a:p>
          <a:p>
            <a:pPr lvl="2"/>
            <a:r>
              <a:rPr lang="en-GB" altLang="zh-CN" dirty="0"/>
              <a:t>Third level</a:t>
            </a:r>
            <a:endParaRPr lang="en-GB" altLang="zh-CN" dirty="0"/>
          </a:p>
          <a:p>
            <a:pPr lvl="3"/>
            <a:r>
              <a:rPr lang="en-GB" altLang="zh-CN" dirty="0"/>
              <a:t>Fourth level</a:t>
            </a:r>
            <a:endParaRPr lang="en-GB" altLang="zh-CN" dirty="0"/>
          </a:p>
          <a:p>
            <a:pPr lvl="4"/>
            <a:r>
              <a:rPr lang="en-GB" altLang="zh-CN" dirty="0"/>
              <a:t>Fifth level</a:t>
            </a:r>
            <a:endParaRPr lang="en-GB" altLang="zh-CN" dirty="0"/>
          </a:p>
        </p:txBody>
      </p:sp>
      <p:sp>
        <p:nvSpPr>
          <p:cNvPr id="67591" name="灯片编号占位符 675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en-GB" altLang="zh-CN" sz="1200" b="1" dirty="0"/>
            </a:fld>
            <a:endParaRPr lang="en-GB" altLang="zh-CN" sz="1200" b="1" dirty="0"/>
          </a:p>
        </p:txBody>
      </p:sp>
      <p:sp>
        <p:nvSpPr>
          <p:cNvPr id="67594" name="页眉占位符 67593"/>
          <p:cNvSpPr>
            <a:spLocks noGrp="1"/>
          </p:cNvSpPr>
          <p:nvPr>
            <p:ph type="hdr" sz="quarter"/>
          </p:nvPr>
        </p:nvSpPr>
        <p:spPr>
          <a:xfrm>
            <a:off x="1574800" y="88900"/>
            <a:ext cx="3835400" cy="457200"/>
          </a:xfrm>
          <a:prstGeom prst="rect">
            <a:avLst/>
          </a:prstGeom>
          <a:noFill/>
          <a:ln w="9525">
            <a:noFill/>
          </a:ln>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 bg1="lt1" tx1="dk1" bg2="lt2" tx2="dk2" accent1="accent1" accent2="accent2" accent3="accent3" accent4="accent4" accent5="accent5" accent6="accent6" hlink="hlink" folHlink="folHlink"/>
  <p:hf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27074" name="幻灯片图像占位符 1027073"/>
          <p:cNvSpPr>
            <a:spLocks noRot="1" noTextEdit="1"/>
          </p:cNvSpPr>
          <p:nvPr>
            <p:ph type="sldImg"/>
          </p:nvPr>
        </p:nvSpPr>
        <p:spPr/>
      </p:sp>
      <p:sp>
        <p:nvSpPr>
          <p:cNvPr id="1027075" name="文本占位符 1027074"/>
          <p:cNvSpPr>
            <a:spLocks noGrp="1"/>
          </p:cNvSpPr>
          <p:nvPr>
            <p:ph type="body" idx="1"/>
          </p:nvPr>
        </p:nvSpPr>
        <p:spPr>
          <a:xfrm>
            <a:off x="914400" y="4343400"/>
            <a:ext cx="5337175" cy="4114800"/>
          </a:xfrm>
        </p:spPr>
        <p:txBody>
          <a:bodyPr/>
          <a:p>
            <a:pPr marL="92075" lvl="0" indent="-92075"/>
            <a:endParaRPr lang="en-GB" altLang="x-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63586" name="幻灯片图像占位符 963585"/>
          <p:cNvSpPr>
            <a:spLocks noRot="1" noTextEdit="1"/>
          </p:cNvSpPr>
          <p:nvPr>
            <p:ph type="sldImg"/>
          </p:nvPr>
        </p:nvSpPr>
        <p:spPr/>
      </p:sp>
      <p:sp>
        <p:nvSpPr>
          <p:cNvPr id="963587" name="文本占位符 96358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This reaction involves the breakdown of a single substrate molecule into two product molecules, so it is an example of a catabolic reaction.</a:t>
            </a:r>
            <a:endParaRPr lang="en-GB"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24002" name="幻灯片图像占位符 1024001"/>
          <p:cNvSpPr>
            <a:spLocks noRot="1" noTextEdit="1"/>
          </p:cNvSpPr>
          <p:nvPr>
            <p:ph type="sldImg"/>
          </p:nvPr>
        </p:nvSpPr>
        <p:spPr/>
      </p:sp>
      <p:sp>
        <p:nvSpPr>
          <p:cNvPr id="1024003" name="文本占位符 1024002"/>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As the enzyme and substrate bind, it is possible that bonds in the substrate become stretched or strained, stabilizing the transition state of the substrate, which lowers the activation energy and enables bonds to be broken more easily.</a:t>
            </a:r>
            <a:endParaRPr lang="en-GB" altLang="zh-CN"/>
          </a:p>
          <a:p>
            <a:pPr lvl="0"/>
            <a:endParaRPr lang="en-GB" altLang="zh-CN"/>
          </a:p>
          <a:p>
            <a:pPr lvl="0"/>
            <a:r>
              <a:rPr lang="en-GB" altLang="zh-CN"/>
              <a:t>This reaction involves the breakdown of a single substrate molecule into two product molecules, so it is an example of a catabolic reaction.</a:t>
            </a:r>
            <a:endParaRPr lang="en-GB" altLang="zh-CN"/>
          </a:p>
          <a:p>
            <a:pPr lvl="0"/>
            <a:endParaRPr lang="en-GB" altLang="zh-CN"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04546" name="幻灯片图像占位符 1004545"/>
          <p:cNvSpPr>
            <a:spLocks noRot="1" noTextEdit="1"/>
          </p:cNvSpPr>
          <p:nvPr>
            <p:ph type="sldImg"/>
          </p:nvPr>
        </p:nvSpPr>
        <p:spPr/>
      </p:sp>
      <p:sp>
        <p:nvSpPr>
          <p:cNvPr id="1004547" name="文本占位符 100454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Image shows the 3D structure of vitamin C (ascorbic acid), C</a:t>
            </a:r>
            <a:r>
              <a:rPr lang="en-GB" altLang="zh-CN" baseline="-25000"/>
              <a:t>6</a:t>
            </a:r>
            <a:r>
              <a:rPr lang="en-GB" altLang="zh-CN"/>
              <a:t>H</a:t>
            </a:r>
            <a:r>
              <a:rPr lang="en-GB" altLang="zh-CN" baseline="-25000"/>
              <a:t>8</a:t>
            </a:r>
            <a:r>
              <a:rPr lang="en-GB" altLang="zh-CN"/>
              <a:t>O</a:t>
            </a:r>
            <a:r>
              <a:rPr lang="en-GB" altLang="zh-CN" baseline="-25000"/>
              <a:t>6</a:t>
            </a:r>
            <a:r>
              <a:rPr lang="en-GB" altLang="zh-CN"/>
              <a:t>.</a:t>
            </a:r>
            <a:endParaRPr lang="en-GB" altLang="zh-CN"/>
          </a:p>
          <a:p>
            <a:pPr lvl="0"/>
            <a:endParaRPr lang="en-GB" altLang="zh-CN"/>
          </a:p>
          <a:p>
            <a:pPr lvl="0"/>
            <a:r>
              <a:rPr lang="en-GB" altLang="zh-CN"/>
              <a:t>Many trace elements, required in the diet in very small quantities, are enzyme activators.</a:t>
            </a:r>
            <a:endParaRPr lang="en-GB" altLang="zh-CN"/>
          </a:p>
          <a:p>
            <a:pPr lvl="0"/>
            <a:endParaRPr lang="en-GB" altLang="zh-CN"/>
          </a:p>
          <a:p>
            <a:pPr lvl="0"/>
            <a:r>
              <a:rPr lang="en-GB" altLang="zh-CN"/>
              <a:t>Many vitamins and their derivatives are coenzymes, such as:</a:t>
            </a:r>
            <a:endParaRPr lang="en-GB" altLang="zh-CN"/>
          </a:p>
          <a:p>
            <a:pPr lvl="0">
              <a:buChar char="•"/>
            </a:pPr>
            <a:r>
              <a:rPr lang="en-GB" altLang="zh-CN"/>
              <a:t>niacin (B</a:t>
            </a:r>
            <a:r>
              <a:rPr lang="en-GB" altLang="zh-CN" baseline="-25000"/>
              <a:t>3</a:t>
            </a:r>
            <a:r>
              <a:rPr lang="en-GB" altLang="zh-CN"/>
              <a:t>) – converted into the coenzyme NAD</a:t>
            </a:r>
            <a:r>
              <a:rPr lang="en-GB" altLang="zh-CN" baseline="30000"/>
              <a:t>+</a:t>
            </a:r>
            <a:r>
              <a:rPr lang="en-GB" altLang="zh-CN"/>
              <a:t> and NADP</a:t>
            </a:r>
            <a:r>
              <a:rPr lang="en-GB" altLang="zh-CN" baseline="30000"/>
              <a:t>+</a:t>
            </a:r>
            <a:endParaRPr lang="en-GB" altLang="zh-CN"/>
          </a:p>
          <a:p>
            <a:pPr lvl="0">
              <a:buChar char="•"/>
            </a:pPr>
            <a:r>
              <a:rPr lang="en-GB" altLang="zh-CN" dirty="0" err="1"/>
              <a:t>pantothenic</a:t>
            </a:r>
            <a:r>
              <a:rPr lang="en-GB" altLang="zh-CN"/>
              <a:t> acid (B5) – converted into the coenzyme </a:t>
            </a:r>
            <a:r>
              <a:rPr lang="en-GB" altLang="zh-CN" dirty="0" err="1"/>
              <a:t>coenzyme</a:t>
            </a:r>
            <a:r>
              <a:rPr lang="en-GB" altLang="zh-CN"/>
              <a:t> A</a:t>
            </a:r>
            <a:endParaRPr lang="en-GB" altLang="zh-CN"/>
          </a:p>
          <a:p>
            <a:pPr lvl="0">
              <a:buChar char="•"/>
            </a:pPr>
            <a:r>
              <a:rPr lang="en-GB" altLang="zh-CN"/>
              <a:t>vitamin K – converted into the coenzyme </a:t>
            </a:r>
            <a:r>
              <a:rPr lang="en-GB" altLang="zh-CN" dirty="0" err="1"/>
              <a:t>menaquinone</a:t>
            </a:r>
            <a:r>
              <a:rPr lang="en-GB" altLang="zh-CN"/>
              <a:t>.</a:t>
            </a:r>
            <a:endParaRPr lang="en-GB"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67682" name="幻灯片图像占位符 967681"/>
          <p:cNvSpPr>
            <a:spLocks noRot="1" noTextEdit="1"/>
          </p:cNvSpPr>
          <p:nvPr>
            <p:ph type="sldImg"/>
          </p:nvPr>
        </p:nvSpPr>
        <p:spPr/>
      </p:sp>
      <p:sp>
        <p:nvSpPr>
          <p:cNvPr id="967683" name="文本占位符 96768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51298" name="幻灯片图像占位符 951297"/>
          <p:cNvSpPr>
            <a:spLocks noRot="1" noTextEdit="1"/>
          </p:cNvSpPr>
          <p:nvPr>
            <p:ph type="sldImg"/>
          </p:nvPr>
        </p:nvSpPr>
        <p:spPr/>
      </p:sp>
      <p:sp>
        <p:nvSpPr>
          <p:cNvPr id="951299" name="文本占位符 951298"/>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71778" name="幻灯片图像占位符 971777"/>
          <p:cNvSpPr>
            <a:spLocks noRot="1" noTextEdit="1"/>
          </p:cNvSpPr>
          <p:nvPr>
            <p:ph type="sldImg"/>
          </p:nvPr>
        </p:nvSpPr>
        <p:spPr/>
      </p:sp>
      <p:sp>
        <p:nvSpPr>
          <p:cNvPr id="971779" name="文本占位符 971778"/>
          <p:cNvSpPr>
            <a:spLocks noGrp="1"/>
          </p:cNvSpPr>
          <p:nvPr>
            <p:ph type="body" idx="1"/>
          </p:nvPr>
        </p:nvSpPr>
        <p:spPr>
          <a:xfrm>
            <a:off x="914400" y="4343400"/>
            <a:ext cx="5029200" cy="4114800"/>
          </a:xfrm>
        </p:spPr>
        <p:txBody>
          <a:bodyPr/>
          <a:p>
            <a:pPr lvl="0"/>
            <a:r>
              <a:rPr lang="zh-CN" altLang="en-US" dirty="0"/>
              <a:t>初始速率是最快的，在</a:t>
            </a:r>
            <a:r>
              <a:rPr lang="en-US" altLang="zh-CN" dirty="0"/>
              <a:t>0</a:t>
            </a:r>
            <a:r>
              <a:rPr lang="zh-CN" altLang="en-US" dirty="0"/>
              <a:t>处画切线，选择</a:t>
            </a:r>
            <a:r>
              <a:rPr lang="zh-CN" altLang="en-US" dirty="0"/>
              <a:t>适当时间，计算出</a:t>
            </a:r>
            <a:r>
              <a:rPr lang="zh-CN" altLang="en-US" dirty="0"/>
              <a:t>初始速度</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45154" name="幻灯片图像占位符 945153"/>
          <p:cNvSpPr>
            <a:spLocks noRot="1" noTextEdit="1"/>
          </p:cNvSpPr>
          <p:nvPr>
            <p:ph type="sldImg"/>
          </p:nvPr>
        </p:nvSpPr>
        <p:spPr/>
      </p:sp>
      <p:sp>
        <p:nvSpPr>
          <p:cNvPr id="945155" name="文本占位符 945154"/>
          <p:cNvSpPr>
            <a:spLocks noGrp="1"/>
          </p:cNvSpPr>
          <p:nvPr>
            <p:ph type="body" idx="1"/>
          </p:nvPr>
        </p:nvSpPr>
        <p:spPr>
          <a:xfrm>
            <a:off x="914400" y="4343400"/>
            <a:ext cx="5029200" cy="4114800"/>
          </a:xfrm>
        </p:spPr>
        <p:txBody>
          <a:bodyPr/>
          <a:p>
            <a:pPr lvl="0"/>
            <a:r>
              <a:rPr lang="en-GB" altLang="zh-CN" b="1"/>
              <a:t>Photo credit:</a:t>
            </a:r>
            <a:r>
              <a:rPr lang="en-GB" altLang="zh-CN"/>
              <a:t> New Brunswick Scientific</a:t>
            </a:r>
            <a:endParaRPr lang="en-GB" altLang="zh-CN"/>
          </a:p>
          <a:p>
            <a:pPr lvl="0"/>
            <a:r>
              <a:rPr lang="en-GB" altLang="zh-CN"/>
              <a:t>A </a:t>
            </a:r>
            <a:r>
              <a:rPr lang="en-GB" altLang="zh-CN" dirty="0" err="1"/>
              <a:t>BioFlo</a:t>
            </a:r>
            <a:r>
              <a:rPr lang="en-GB" altLang="zh-CN">
                <a:cs typeface="Arial" panose="020B0604020202020204" pitchFamily="34" charset="0"/>
              </a:rPr>
              <a:t>™</a:t>
            </a:r>
            <a:r>
              <a:rPr lang="en-GB" altLang="zh-CN"/>
              <a:t> Pro </a:t>
            </a:r>
            <a:r>
              <a:rPr lang="en-GB" altLang="zh-CN" dirty="0" err="1"/>
              <a:t>fermentor</a:t>
            </a:r>
            <a:r>
              <a:rPr lang="en-GB" altLang="zh-CN"/>
              <a:t> from New Brunswick Scientific, Edison NJ, USA. </a:t>
            </a:r>
            <a:r>
              <a:rPr lang="en-GB" altLang="zh-CN" dirty="0" err="1"/>
              <a:t>www.nbsc.com</a:t>
            </a:r>
            <a:endParaRPr lang="en-GB" altLang="zh-CN"/>
          </a:p>
          <a:p>
            <a:pPr lvl="0"/>
            <a:endParaRPr lang="en-GB" altLang="zh-CN" b="1"/>
          </a:p>
          <a:p>
            <a:pPr lvl="0"/>
            <a:r>
              <a:rPr lang="en-GB" altLang="zh-CN" b="1"/>
              <a:t>Teacher notes</a:t>
            </a:r>
            <a:endParaRPr lang="en-GB" altLang="zh-CN" b="1"/>
          </a:p>
          <a:p>
            <a:pPr lvl="0"/>
            <a:r>
              <a:rPr lang="en-GB" altLang="zh-CN"/>
              <a:t>A </a:t>
            </a:r>
            <a:r>
              <a:rPr lang="en-GB" altLang="zh-CN" dirty="0" err="1"/>
              <a:t>fermentor</a:t>
            </a:r>
            <a:r>
              <a:rPr lang="en-GB" altLang="zh-CN"/>
              <a:t>, such as the one in the image, is a vital piece of equipment in the industrial use of enzymes as it makes it relatively easy to monitor and maintain optimum conditions.</a:t>
            </a:r>
            <a:endParaRPr lang="en-GB"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98402" name="幻灯片图像占位符 998401"/>
          <p:cNvSpPr>
            <a:spLocks noRot="1" noTextEdit="1"/>
          </p:cNvSpPr>
          <p:nvPr>
            <p:ph type="sldImg"/>
          </p:nvPr>
        </p:nvSpPr>
        <p:spPr/>
      </p:sp>
      <p:sp>
        <p:nvSpPr>
          <p:cNvPr id="998403" name="文本占位符 998402"/>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Students could be asked if they can deduce the equation for calculating the Q</a:t>
            </a:r>
            <a:r>
              <a:rPr lang="en-GB" altLang="zh-CN" baseline="-25000"/>
              <a:t>10</a:t>
            </a:r>
            <a:r>
              <a:rPr lang="en-GB" altLang="zh-CN"/>
              <a:t> of this reaction based on the data from this graph.</a:t>
            </a:r>
            <a:endParaRPr lang="en-GB" altLang="zh-CN"/>
          </a:p>
          <a:p>
            <a:pPr lvl="0"/>
            <a:endParaRPr lang="en-GB" altLang="zh-CN"/>
          </a:p>
          <a:p>
            <a:pPr lvl="0"/>
            <a:r>
              <a:rPr lang="en-GB" altLang="zh-CN"/>
              <a:t>Q</a:t>
            </a:r>
            <a:r>
              <a:rPr lang="en-GB" altLang="zh-CN" baseline="-25000"/>
              <a:t>10</a:t>
            </a:r>
            <a:r>
              <a:rPr lang="en-GB" altLang="zh-CN"/>
              <a:t> = rate of reaction at </a:t>
            </a:r>
            <a:r>
              <a:rPr lang="en-GB" altLang="zh-CN" i="1"/>
              <a:t>x</a:t>
            </a:r>
            <a:r>
              <a:rPr lang="en-GB" altLang="zh-CN"/>
              <a:t> + 10 </a:t>
            </a:r>
            <a:r>
              <a:rPr lang="en-US" altLang="zh-CN">
                <a:cs typeface="Arial" panose="020B0604020202020204" pitchFamily="34" charset="0"/>
              </a:rPr>
              <a:t>°</a:t>
            </a:r>
            <a:r>
              <a:rPr lang="en-GB" altLang="zh-CN"/>
              <a:t>C / rate of reaction at </a:t>
            </a:r>
            <a:r>
              <a:rPr lang="en-GB" altLang="zh-CN" i="1"/>
              <a:t>x</a:t>
            </a:r>
            <a:r>
              <a:rPr lang="en-GB" altLang="zh-CN"/>
              <a:t> </a:t>
            </a:r>
            <a:r>
              <a:rPr lang="en-US" altLang="zh-CN">
                <a:cs typeface="Arial" panose="020B0604020202020204" pitchFamily="34" charset="0"/>
              </a:rPr>
              <a:t>°</a:t>
            </a:r>
            <a:r>
              <a:rPr lang="en-GB" altLang="zh-CN"/>
              <a:t>C</a:t>
            </a:r>
            <a:endParaRPr lang="en-GB"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77922" name="幻灯片图像占位符 977921"/>
          <p:cNvSpPr>
            <a:spLocks noRot="1" noTextEdit="1"/>
          </p:cNvSpPr>
          <p:nvPr>
            <p:ph type="sldImg"/>
          </p:nvPr>
        </p:nvSpPr>
        <p:spPr/>
      </p:sp>
      <p:sp>
        <p:nvSpPr>
          <p:cNvPr id="977923" name="文本占位符 977922"/>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07618" name="幻灯片图像占位符 1007617"/>
          <p:cNvSpPr>
            <a:spLocks noRot="1" noTextEdit="1"/>
          </p:cNvSpPr>
          <p:nvPr>
            <p:ph type="sldImg"/>
          </p:nvPr>
        </p:nvSpPr>
        <p:spPr/>
      </p:sp>
      <p:sp>
        <p:nvSpPr>
          <p:cNvPr id="1007619" name="文本占位符 100761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32866" name="幻灯片图像占位符 932865"/>
          <p:cNvSpPr>
            <a:spLocks noRot="1" noTextEdit="1"/>
          </p:cNvSpPr>
          <p:nvPr>
            <p:ph type="sldImg"/>
          </p:nvPr>
        </p:nvSpPr>
        <p:spPr/>
      </p:sp>
      <p:sp>
        <p:nvSpPr>
          <p:cNvPr id="932867" name="文本占位符 93286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73826" name="幻灯片图像占位符 973825"/>
          <p:cNvSpPr>
            <a:spLocks noRot="1" noTextEdit="1"/>
          </p:cNvSpPr>
          <p:nvPr>
            <p:ph type="sldImg"/>
          </p:nvPr>
        </p:nvSpPr>
        <p:spPr/>
      </p:sp>
      <p:sp>
        <p:nvSpPr>
          <p:cNvPr id="973827" name="文本占位符 973826"/>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79970" name="幻灯片图像占位符 979969"/>
          <p:cNvSpPr>
            <a:spLocks noRot="1" noTextEdit="1"/>
          </p:cNvSpPr>
          <p:nvPr>
            <p:ph type="sldImg"/>
          </p:nvPr>
        </p:nvSpPr>
        <p:spPr/>
      </p:sp>
      <p:sp>
        <p:nvSpPr>
          <p:cNvPr id="979971" name="文本占位符 97997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00450" name="幻灯片图像占位符 1000449"/>
          <p:cNvSpPr>
            <a:spLocks noRot="1" noTextEdit="1"/>
          </p:cNvSpPr>
          <p:nvPr>
            <p:ph type="sldImg"/>
          </p:nvPr>
        </p:nvSpPr>
        <p:spPr/>
      </p:sp>
      <p:sp>
        <p:nvSpPr>
          <p:cNvPr id="1000451" name="文本占位符 100045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53346" name="幻灯片图像占位符 953345"/>
          <p:cNvSpPr>
            <a:spLocks noRot="1" noTextEdit="1"/>
          </p:cNvSpPr>
          <p:nvPr>
            <p:ph type="sldImg"/>
          </p:nvPr>
        </p:nvSpPr>
        <p:spPr/>
      </p:sp>
      <p:sp>
        <p:nvSpPr>
          <p:cNvPr id="953347" name="文本占位符 95334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84066" name="幻灯片图像占位符 984065"/>
          <p:cNvSpPr>
            <a:spLocks noRot="1" noTextEdit="1"/>
          </p:cNvSpPr>
          <p:nvPr>
            <p:ph type="sldImg"/>
          </p:nvPr>
        </p:nvSpPr>
        <p:spPr/>
      </p:sp>
      <p:sp>
        <p:nvSpPr>
          <p:cNvPr id="984067" name="文本占位符 984066"/>
          <p:cNvSpPr>
            <a:spLocks noGrp="1"/>
          </p:cNvSpPr>
          <p:nvPr>
            <p:ph type="body" idx="1"/>
          </p:nvPr>
        </p:nvSpPr>
        <p:spPr>
          <a:xfrm>
            <a:off x="914400" y="4343400"/>
            <a:ext cx="5029200" cy="4114800"/>
          </a:xfrm>
        </p:spPr>
        <p:txBody>
          <a:bodyPr/>
          <a:p>
            <a:pPr lvl="0"/>
            <a:r>
              <a:rPr lang="en-GB" altLang="zh-CN" b="1"/>
              <a:t>Photo credit:</a:t>
            </a:r>
            <a:r>
              <a:rPr lang="en-GB" altLang="zh-CN"/>
              <a:t> T Blundell &amp; N </a:t>
            </a:r>
            <a:r>
              <a:rPr lang="en-GB" altLang="zh-CN" dirty="0" err="1"/>
              <a:t>Campillo</a:t>
            </a:r>
            <a:r>
              <a:rPr lang="en-GB" altLang="zh-CN"/>
              <a:t>, </a:t>
            </a:r>
            <a:r>
              <a:rPr lang="en-GB" altLang="zh-CN" dirty="0" err="1"/>
              <a:t>Wellcome</a:t>
            </a:r>
            <a:r>
              <a:rPr lang="en-GB" altLang="zh-CN"/>
              <a:t> Images </a:t>
            </a:r>
            <a:endParaRPr lang="en-GB" altLang="zh-CN"/>
          </a:p>
          <a:p>
            <a:pPr lvl="0"/>
            <a:r>
              <a:rPr lang="en-GB" altLang="zh-CN"/>
              <a:t>Molecular model of HIV </a:t>
            </a:r>
            <a:r>
              <a:rPr lang="en-GB" altLang="zh-CN" dirty="0" err="1"/>
              <a:t>proteinase</a:t>
            </a:r>
            <a:r>
              <a:rPr lang="en-GB" altLang="zh-CN"/>
              <a:t> (the large pink and grey structure) </a:t>
            </a:r>
            <a:r>
              <a:rPr lang="en-GB" altLang="zh-CN" dirty="0" err="1"/>
              <a:t>complexed</a:t>
            </a:r>
            <a:r>
              <a:rPr lang="en-GB" altLang="zh-CN"/>
              <a:t> with an inhibitor (small, red molecule).</a:t>
            </a:r>
            <a:endParaRPr lang="en-GB"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88162" name="幻灯片图像占位符 988161"/>
          <p:cNvSpPr>
            <a:spLocks noRot="1" noTextEdit="1"/>
          </p:cNvSpPr>
          <p:nvPr>
            <p:ph type="sldImg"/>
          </p:nvPr>
        </p:nvSpPr>
        <p:spPr/>
      </p:sp>
      <p:sp>
        <p:nvSpPr>
          <p:cNvPr id="988163" name="文本占位符 988162"/>
          <p:cNvSpPr>
            <a:spLocks noGrp="1"/>
          </p:cNvSpPr>
          <p:nvPr>
            <p:ph type="body" idx="1"/>
          </p:nvPr>
        </p:nvSpPr>
        <p:spPr>
          <a:xfrm>
            <a:off x="914400" y="4343400"/>
            <a:ext cx="5029200" cy="4114800"/>
          </a:xfrm>
        </p:spPr>
        <p:txBody>
          <a:bodyPr/>
          <a:p>
            <a:pPr lvl="0"/>
            <a:r>
              <a:rPr lang="en-GB" altLang="x-none" dirty="0"/>
              <a:t>酶的变构调节是指小分子化合物与酶蛋白分子活性位点以外的某一部位特异结合，引起酶蛋白分子构象变化、从而改变酶的活性</a:t>
            </a:r>
            <a:endParaRPr lang="en-GB" altLang="x-none" dirty="0"/>
          </a:p>
          <a:p>
            <a:pPr lvl="0"/>
            <a:endParaRPr lang="en-GB" altLang="x-none" dirty="0"/>
          </a:p>
          <a:p>
            <a:pPr lvl="0"/>
            <a:r>
              <a:rPr lang="en-GB" altLang="x-none" dirty="0"/>
              <a:t>https://thebiologynotes.com/enzyme-inhibitors/</a:t>
            </a:r>
            <a:endParaRPr lang="en-GB"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86114" name="幻灯片图像占位符 986113"/>
          <p:cNvSpPr>
            <a:spLocks noRot="1" noTextEdit="1"/>
          </p:cNvSpPr>
          <p:nvPr>
            <p:ph type="sldImg"/>
          </p:nvPr>
        </p:nvSpPr>
        <p:spPr/>
      </p:sp>
      <p:sp>
        <p:nvSpPr>
          <p:cNvPr id="986115" name="文本占位符 986114"/>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90210" name="幻灯片图像占位符 990209"/>
          <p:cNvSpPr>
            <a:spLocks noRot="1" noTextEdit="1"/>
          </p:cNvSpPr>
          <p:nvPr>
            <p:ph type="sldImg"/>
          </p:nvPr>
        </p:nvSpPr>
        <p:spPr/>
      </p:sp>
      <p:sp>
        <p:nvSpPr>
          <p:cNvPr id="990211" name="文本占位符 99021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End-product inhibition is an example of negative feedback.</a:t>
            </a:r>
            <a:endParaRPr lang="en-GB"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94306" name="幻灯片图像占位符 994305"/>
          <p:cNvSpPr>
            <a:spLocks noRot="1" noTextEdit="1"/>
          </p:cNvSpPr>
          <p:nvPr>
            <p:ph type="sldImg"/>
          </p:nvPr>
        </p:nvSpPr>
        <p:spPr/>
      </p:sp>
      <p:sp>
        <p:nvSpPr>
          <p:cNvPr id="994307" name="文本占位符 994306"/>
          <p:cNvSpPr>
            <a:spLocks noGrp="1"/>
          </p:cNvSpPr>
          <p:nvPr>
            <p:ph type="body" idx="1"/>
          </p:nvPr>
        </p:nvSpPr>
        <p:spPr>
          <a:xfrm>
            <a:off x="914400" y="4343400"/>
            <a:ext cx="5029200" cy="4114800"/>
          </a:xfrm>
        </p:spPr>
        <p:txBody>
          <a:bodyPr/>
          <a:p>
            <a:pPr lvl="0"/>
            <a:r>
              <a:rPr lang="en-GB" altLang="zh-CN" b="1"/>
              <a:t>Photo credit: </a:t>
            </a:r>
            <a:r>
              <a:rPr lang="en-GB" altLang="zh-CN"/>
              <a:t>Dr Paddy Ryan </a:t>
            </a:r>
            <a:r>
              <a:rPr lang="en-GB" altLang="zh-CN" b="1"/>
              <a:t>/ </a:t>
            </a:r>
            <a:r>
              <a:rPr lang="en-GB" altLang="zh-CN"/>
              <a:t>Ryan Photographic</a:t>
            </a:r>
            <a:endParaRPr lang="en-GB" altLang="zh-CN"/>
          </a:p>
          <a:p>
            <a:pPr lvl="0"/>
            <a:r>
              <a:rPr lang="en-GB" altLang="zh-CN"/>
              <a:t>A green mamba (</a:t>
            </a:r>
            <a:r>
              <a:rPr lang="en-GB" altLang="zh-CN" i="1" dirty="0" err="1"/>
              <a:t>Dendroaspis</a:t>
            </a:r>
            <a:r>
              <a:rPr lang="en-GB" altLang="zh-CN" i="1"/>
              <a:t> </a:t>
            </a:r>
            <a:r>
              <a:rPr lang="en-GB" altLang="zh-CN" i="1" dirty="0" err="1"/>
              <a:t>angusticeps</a:t>
            </a:r>
            <a:r>
              <a:rPr lang="en-GB" altLang="zh-CN"/>
              <a:t>), whose venom contains </a:t>
            </a:r>
            <a:r>
              <a:rPr lang="en-GB" altLang="zh-CN" dirty="0" err="1"/>
              <a:t>fasciculin</a:t>
            </a:r>
            <a:r>
              <a:rPr lang="en-GB" altLang="zh-CN"/>
              <a:t>, a potent inhibitor of acetylcholinesterase. </a:t>
            </a:r>
            <a:r>
              <a:rPr lang="en-GB" altLang="zh-CN" dirty="0" err="1"/>
              <a:t>www.ryanphotographic.com</a:t>
            </a:r>
            <a:endParaRPr lang="en-GB" altLang="zh-CN"/>
          </a:p>
          <a:p>
            <a:pPr lvl="0"/>
            <a:endParaRPr lang="en-GB" altLang="zh-CN"/>
          </a:p>
          <a:p>
            <a:pPr lvl="0"/>
            <a:r>
              <a:rPr lang="en-GB" altLang="zh-CN" b="1"/>
              <a:t>Teacher notes</a:t>
            </a:r>
            <a:endParaRPr lang="en-GB" altLang="zh-CN" b="1"/>
          </a:p>
          <a:p>
            <a:pPr lvl="0">
              <a:buChar char="•"/>
            </a:pPr>
            <a:r>
              <a:rPr lang="en-GB" altLang="zh-CN"/>
              <a:t>Toxin: a poisonous substance produced by a living organism. Many toxins are not enzyme inhibitors but work by interfering with cell receptors and ion channels.</a:t>
            </a:r>
            <a:endParaRPr lang="en-GB" altLang="zh-CN"/>
          </a:p>
          <a:p>
            <a:pPr lvl="0">
              <a:buChar char="•"/>
            </a:pPr>
            <a:r>
              <a:rPr lang="en-GB" altLang="zh-CN"/>
              <a:t>Venom: a toxin produced by an animal that is injected into its prey to cause paralysis and/or death. Used as a defence mechanism or for predation. Venom can contain many different types of toxin.</a:t>
            </a:r>
            <a:endParaRPr lang="en-GB" altLang="zh-CN"/>
          </a:p>
          <a:p>
            <a:pPr lvl="0">
              <a:buChar char="•"/>
            </a:pPr>
            <a:r>
              <a:rPr lang="en-GB" altLang="zh-CN"/>
              <a:t>Poisonous organism: an organism that is harmful if eaten or touched (distinct from a venomous organism).</a:t>
            </a:r>
            <a:endParaRPr lang="en-GB" altLang="zh-CN"/>
          </a:p>
          <a:p>
            <a:pPr lvl="0"/>
            <a:endParaRPr lang="en-GB" altLang="zh-CN"/>
          </a:p>
          <a:p>
            <a:pPr lvl="0"/>
            <a:r>
              <a:rPr lang="en-GB" altLang="zh-CN" dirty="0" err="1"/>
              <a:t>Glycoalkaloids</a:t>
            </a:r>
            <a:r>
              <a:rPr lang="en-GB" altLang="zh-CN"/>
              <a:t> are </a:t>
            </a:r>
            <a:r>
              <a:rPr lang="en-GB" altLang="zh-CN" dirty="0" err="1"/>
              <a:t>acetycholinesterases</a:t>
            </a:r>
            <a:r>
              <a:rPr lang="en-GB" altLang="zh-CN"/>
              <a:t> produced by some members of the </a:t>
            </a:r>
            <a:r>
              <a:rPr lang="en-GB" altLang="zh-CN" dirty="0" err="1"/>
              <a:t>Solanaceae</a:t>
            </a:r>
            <a:r>
              <a:rPr lang="en-GB" altLang="zh-CN"/>
              <a:t> family of flowering plants (includes the deadly nightshade, potatoes and tomatoes).</a:t>
            </a:r>
            <a:endParaRPr lang="en-GB" altLang="zh-CN"/>
          </a:p>
          <a:p>
            <a:pPr lvl="0"/>
            <a:endParaRPr lang="en-GB" altLang="zh-CN"/>
          </a:p>
          <a:p>
            <a:pPr lvl="0"/>
            <a:r>
              <a:rPr lang="en-GB" altLang="zh-CN"/>
              <a:t>/əˈsiːtaɪlˌkəʊliːnˈestərˌeɪz/</a:t>
            </a:r>
            <a:endParaRPr lang="en-GB" altLang="zh-CN"/>
          </a:p>
          <a:p>
            <a:pPr lvl="0"/>
            <a:endParaRPr lang="en-GB"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17858" name="幻灯片图像占位符 1017857"/>
          <p:cNvSpPr>
            <a:spLocks noRot="1" noTextEdit="1"/>
          </p:cNvSpPr>
          <p:nvPr>
            <p:ph type="sldImg"/>
          </p:nvPr>
        </p:nvSpPr>
        <p:spPr/>
      </p:sp>
      <p:sp>
        <p:nvSpPr>
          <p:cNvPr id="1017859" name="文本占位符 1017858"/>
          <p:cNvSpPr>
            <a:spLocks noGrp="1"/>
          </p:cNvSpPr>
          <p:nvPr>
            <p:ph type="body" idx="1"/>
          </p:nvPr>
        </p:nvSpPr>
        <p:spPr>
          <a:xfrm>
            <a:off x="914400" y="4343400"/>
            <a:ext cx="5029200" cy="4114800"/>
          </a:xfrm>
        </p:spPr>
        <p:txBody>
          <a:bodyPr/>
          <a:p>
            <a:pPr lvl="0"/>
            <a:r>
              <a:rPr lang="en-GB" altLang="zh-CN" b="1"/>
              <a:t>Photo credit:</a:t>
            </a:r>
            <a:r>
              <a:rPr lang="en-GB" altLang="zh-CN"/>
              <a:t> Lynne Lancaster</a:t>
            </a:r>
            <a:endParaRPr lang="en-GB" altLang="zh-CN"/>
          </a:p>
          <a:p>
            <a:pPr lvl="0"/>
            <a:endParaRPr lang="en-GB" altLang="zh-CN"/>
          </a:p>
          <a:p>
            <a:pPr lvl="0"/>
            <a:r>
              <a:rPr lang="en-GB" altLang="zh-CN" b="1"/>
              <a:t>Teacher notes</a:t>
            </a:r>
            <a:endParaRPr lang="en-GB" altLang="zh-CN" b="1"/>
          </a:p>
          <a:p>
            <a:pPr lvl="0"/>
            <a:r>
              <a:rPr lang="en-GB" altLang="zh-CN"/>
              <a:t>Biocides are classed into four main groups by the European Community:</a:t>
            </a:r>
            <a:endParaRPr lang="en-GB" altLang="zh-CN"/>
          </a:p>
          <a:p>
            <a:pPr lvl="0"/>
            <a:endParaRPr lang="en-GB" altLang="zh-CN"/>
          </a:p>
          <a:p>
            <a:pPr lvl="0"/>
            <a:r>
              <a:rPr lang="en-GB" altLang="zh-CN"/>
              <a:t>1. Disinfectants and general </a:t>
            </a:r>
            <a:r>
              <a:rPr lang="en-GB" altLang="zh-CN" dirty="0" err="1"/>
              <a:t>biocidal</a:t>
            </a:r>
            <a:r>
              <a:rPr lang="en-GB" altLang="zh-CN"/>
              <a:t> products, e.g. for human/veterinary hygiene, food/drink disinfectants</a:t>
            </a:r>
            <a:endParaRPr lang="en-GB" altLang="zh-CN"/>
          </a:p>
          <a:p>
            <a:pPr lvl="0"/>
            <a:r>
              <a:rPr lang="en-GB" altLang="zh-CN"/>
              <a:t>2. Preservatives, e.g. for food, wood, fibres, leather</a:t>
            </a:r>
            <a:endParaRPr lang="en-GB" altLang="zh-CN"/>
          </a:p>
          <a:p>
            <a:pPr lvl="0"/>
            <a:r>
              <a:rPr lang="en-GB" altLang="zh-CN"/>
              <a:t>3. Pest control e.g. </a:t>
            </a:r>
            <a:r>
              <a:rPr lang="en-GB" altLang="zh-CN" dirty="0" err="1"/>
              <a:t>rodenticides</a:t>
            </a:r>
            <a:r>
              <a:rPr lang="en-GB" altLang="zh-CN"/>
              <a:t>, insecticides</a:t>
            </a:r>
            <a:endParaRPr lang="en-GB" altLang="zh-CN"/>
          </a:p>
          <a:p>
            <a:pPr lvl="0"/>
            <a:r>
              <a:rPr lang="en-GB" altLang="zh-CN"/>
              <a:t>4. Other </a:t>
            </a:r>
            <a:r>
              <a:rPr lang="en-GB" altLang="zh-CN" dirty="0" err="1"/>
              <a:t>biocidal</a:t>
            </a:r>
            <a:r>
              <a:rPr lang="en-GB" altLang="zh-CN"/>
              <a:t> products, e.g. antifouling products, embalming/taxidermist fluid</a:t>
            </a:r>
            <a:endParaRPr lang="en-GB" altLang="zh-CN"/>
          </a:p>
          <a:p>
            <a:pPr lvl="0"/>
            <a:endParaRPr lang="en-GB" altLang="zh-CN"/>
          </a:p>
          <a:p>
            <a:pPr lvl="0"/>
            <a:r>
              <a:rPr lang="en-GB" altLang="zh-CN"/>
              <a:t>三氯生广泛应用于高效药皂/卫生香皂、卫生洗液、除狐臭/脚气雾剂、消毒洗手液、伤口消毒喷雾剂、医疗器消毒剂、卫生洗面奶/膏、空气清新剂及冰箱除臭剂等，也用于卫生织物的整理和塑料的防腐和处理，更高纯度的三氯生还广泛用于治疗牙犁炎、牙周炎及口腔溃疡等疗效牙膏及漱口水中，建议使用浓度为0.05%-0.3%。</a:t>
            </a:r>
            <a:endParaRPr lang="en-GB" altLang="zh-CN"/>
          </a:p>
          <a:p>
            <a:pPr lvl="0"/>
            <a:endParaRPr lang="en-GB"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34914" name="幻灯片图像占位符 934913"/>
          <p:cNvSpPr>
            <a:spLocks noRot="1" noTextEdit="1"/>
          </p:cNvSpPr>
          <p:nvPr>
            <p:ph type="sldImg"/>
          </p:nvPr>
        </p:nvSpPr>
        <p:spPr/>
      </p:sp>
      <p:sp>
        <p:nvSpPr>
          <p:cNvPr id="934915" name="文本占位符 934914"/>
          <p:cNvSpPr>
            <a:spLocks noGrp="1"/>
          </p:cNvSpPr>
          <p:nvPr>
            <p:ph type="body" idx="1"/>
          </p:nvPr>
        </p:nvSpPr>
        <p:spPr>
          <a:xfrm>
            <a:off x="914400" y="4343400"/>
            <a:ext cx="5029200" cy="4114800"/>
          </a:xfrm>
        </p:spPr>
        <p:txBody>
          <a:bodyPr/>
          <a:p>
            <a:pPr lvl="0"/>
            <a:r>
              <a:rPr lang="en-GB" altLang="zh-CN" b="1"/>
              <a:t>Photo credit: </a:t>
            </a:r>
            <a:r>
              <a:rPr lang="en-GB" altLang="zh-CN"/>
              <a:t>University of Chicago Medical Centre</a:t>
            </a:r>
            <a:endParaRPr lang="en-GB" altLang="zh-CN"/>
          </a:p>
          <a:p>
            <a:pPr lvl="0"/>
            <a:r>
              <a:rPr lang="en-GB" altLang="zh-CN"/>
              <a:t>Structure of human insulin-degrading enzyme (IDE) in complex with beta-</a:t>
            </a:r>
            <a:r>
              <a:rPr lang="en-GB" altLang="zh-CN" dirty="0" err="1"/>
              <a:t>amyloid</a:t>
            </a:r>
            <a:r>
              <a:rPr lang="en-GB" altLang="zh-CN"/>
              <a:t>, a peptide that forms harmful plaques in the brains of people with Alzheimer’s disease. The molecular surface of IDE is represented by light yellow. The N- and C-terminal domains of IDE are coloured green and red, respectively. The beta-</a:t>
            </a:r>
            <a:r>
              <a:rPr lang="en-GB" altLang="zh-CN" dirty="0" err="1"/>
              <a:t>amyloid</a:t>
            </a:r>
            <a:r>
              <a:rPr lang="en-GB" altLang="zh-CN"/>
              <a:t> (blue) is entrapped inside the degradation chamber of the IDE molecule.</a:t>
            </a:r>
            <a:endParaRPr lang="en-GB" altLang="zh-CN"/>
          </a:p>
          <a:p>
            <a:pPr lvl="0"/>
            <a:endParaRPr lang="en-GB" altLang="zh-CN"/>
          </a:p>
          <a:p>
            <a:pPr lvl="0"/>
            <a:r>
              <a:rPr lang="en-GB" altLang="zh-CN" b="1"/>
              <a:t>Teacher notes</a:t>
            </a:r>
            <a:endParaRPr lang="en-GB" altLang="zh-CN" b="1"/>
          </a:p>
          <a:p>
            <a:pPr lvl="0"/>
            <a:r>
              <a:rPr lang="en-GB" altLang="zh-CN"/>
              <a:t>See the ‘</a:t>
            </a:r>
            <a:r>
              <a:rPr lang="en-GB" altLang="zh-CN" b="1"/>
              <a:t>Biological Molecules: Proteins and Lipids</a:t>
            </a:r>
            <a:r>
              <a:rPr lang="en-GB" altLang="zh-CN"/>
              <a:t>’ presentation for more information about the structure of proteins.</a:t>
            </a:r>
            <a:endParaRPr lang="en-GB" altLang="zh-CN"/>
          </a:p>
          <a:p>
            <a:pPr lvl="0"/>
            <a:endParaRPr lang="en-GB" altLang="zh-CN"/>
          </a:p>
          <a:p>
            <a:pPr lvl="0"/>
            <a:r>
              <a:rPr lang="en-GB" altLang="zh-CN"/>
              <a:t>Some RNA molecules act as biochemical catalysts. These are called </a:t>
            </a:r>
            <a:r>
              <a:rPr lang="en-GB" altLang="zh-CN" dirty="0" err="1"/>
              <a:t>ribozymes</a:t>
            </a:r>
            <a:r>
              <a:rPr lang="en-GB" altLang="zh-CN"/>
              <a:t>.</a:t>
            </a:r>
            <a:endParaRPr lang="en-GB"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19906" name="幻灯片图像占位符 1019905"/>
          <p:cNvSpPr>
            <a:spLocks noRot="1" noTextEdit="1"/>
          </p:cNvSpPr>
          <p:nvPr>
            <p:ph type="sldImg"/>
          </p:nvPr>
        </p:nvSpPr>
        <p:spPr/>
      </p:sp>
      <p:sp>
        <p:nvSpPr>
          <p:cNvPr id="1019907" name="文本占位符 1019906"/>
          <p:cNvSpPr>
            <a:spLocks noGrp="1"/>
          </p:cNvSpPr>
          <p:nvPr>
            <p:ph type="body" idx="1"/>
          </p:nvPr>
        </p:nvSpPr>
        <p:spPr>
          <a:xfrm>
            <a:off x="914400" y="4343400"/>
            <a:ext cx="5029200" cy="4114800"/>
          </a:xfrm>
        </p:spPr>
        <p:txBody>
          <a:bodyPr/>
          <a:p>
            <a:pPr lvl="0"/>
            <a:r>
              <a:rPr lang="en-GB" altLang="zh-CN" b="1"/>
              <a:t>Teacher notes</a:t>
            </a:r>
            <a:endParaRPr lang="en-GB" altLang="zh-CN" b="1"/>
          </a:p>
          <a:p>
            <a:pPr lvl="0">
              <a:spcBef>
                <a:spcPct val="50000"/>
              </a:spcBef>
            </a:pPr>
            <a:r>
              <a:rPr lang="en-GB" altLang="zh-CN"/>
              <a:t>Other enzyme inhibitors include:</a:t>
            </a:r>
            <a:endParaRPr lang="en-GB" altLang="zh-CN"/>
          </a:p>
          <a:p>
            <a:pPr lvl="0">
              <a:spcBef>
                <a:spcPct val="50000"/>
              </a:spcBef>
              <a:buChar char="•"/>
            </a:pPr>
            <a:r>
              <a:rPr lang="en-GB" altLang="zh-CN"/>
              <a:t>protease inhibitors and reverse transcriptase inhibitors – used in the treatment of HIV</a:t>
            </a:r>
            <a:endParaRPr lang="en-GB" altLang="zh-CN"/>
          </a:p>
          <a:p>
            <a:pPr lvl="0">
              <a:spcBef>
                <a:spcPct val="50000"/>
              </a:spcBef>
              <a:buChar char="•"/>
            </a:pPr>
            <a:r>
              <a:rPr lang="en-GB" altLang="zh-CN"/>
              <a:t>acetylcholinesterase inhibitors – used in the treatment of Alzheimer’s disease and myasthenia gravis (a neuromuscular disease)</a:t>
            </a:r>
            <a:endParaRPr lang="en-GB" altLang="zh-CN"/>
          </a:p>
          <a:p>
            <a:pPr lvl="0">
              <a:spcBef>
                <a:spcPct val="50000"/>
              </a:spcBef>
              <a:buChar char="•"/>
            </a:pPr>
            <a:r>
              <a:rPr lang="en-GB" altLang="zh-CN" dirty="0" err="1"/>
              <a:t>sildenafil</a:t>
            </a:r>
            <a:r>
              <a:rPr lang="en-GB" altLang="zh-CN"/>
              <a:t> (Viagra) – used in the treatment of erectile dysfunction.</a:t>
            </a:r>
            <a:endParaRPr lang="en-GB" altLang="zh-CN"/>
          </a:p>
          <a:p>
            <a:pPr lvl="0"/>
            <a:endParaRPr lang="en-GB" altLang="zh-CN"/>
          </a:p>
          <a:p>
            <a:pPr lvl="0"/>
            <a:r>
              <a:rPr lang="en-GB" altLang="zh-CN"/>
              <a:t>New enzyme inhibitor drugs can be developed in two ways:</a:t>
            </a:r>
            <a:endParaRPr lang="en-GB" altLang="zh-CN"/>
          </a:p>
          <a:p>
            <a:pPr lvl="0">
              <a:spcBef>
                <a:spcPct val="50000"/>
              </a:spcBef>
              <a:buClr>
                <a:srgbClr val="010066"/>
              </a:buClr>
              <a:buFontTx/>
              <a:buChar char="•"/>
            </a:pPr>
            <a:r>
              <a:rPr lang="en-GB" altLang="zh-CN"/>
              <a:t>a huge number of structurally-similar compounds are created (by combinatorial chemistry) and tested for their inhibitory effects (by high-throughput screening)</a:t>
            </a:r>
            <a:endParaRPr lang="en-GB" altLang="zh-CN"/>
          </a:p>
          <a:p>
            <a:pPr lvl="0">
              <a:spcBef>
                <a:spcPct val="50000"/>
              </a:spcBef>
              <a:buClr>
                <a:srgbClr val="010066"/>
              </a:buClr>
              <a:buFontTx/>
              <a:buChar char="•"/>
            </a:pPr>
            <a:r>
              <a:rPr lang="en-GB" altLang="zh-CN" dirty="0" err="1"/>
              <a:t>atudying</a:t>
            </a:r>
            <a:r>
              <a:rPr lang="en-GB" altLang="zh-CN"/>
              <a:t> the 3D structure of an enzyme’s active site and predicting what type of molecule might be an inhibitor with the aid of computers.</a:t>
            </a:r>
            <a:endParaRPr lang="en-GB" altLang="zh-CN"/>
          </a:p>
          <a:p>
            <a:pPr lvl="0">
              <a:spcBef>
                <a:spcPct val="50000"/>
              </a:spcBef>
              <a:buClr>
                <a:srgbClr val="010066"/>
              </a:buClr>
              <a:buFontTx/>
              <a:buChar char="•"/>
            </a:pPr>
            <a:endParaRPr lang="en-GB" altLang="zh-CN"/>
          </a:p>
          <a:p>
            <a:pPr lvl="0">
              <a:spcBef>
                <a:spcPct val="50000"/>
              </a:spcBef>
              <a:buClr>
                <a:srgbClr val="010066"/>
              </a:buClr>
              <a:buFontTx/>
              <a:buChar char="•"/>
            </a:pPr>
            <a:r>
              <a:rPr lang="en-GB" altLang="zh-CN"/>
              <a:t>/ˌmeθəʊˈtrekseɪt/</a:t>
            </a:r>
            <a:endParaRPr lang="en-GB"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Figure 3.15 shows one way in which enzymes can</a:t>
            </a:r>
            <a:endParaRPr lang="zh-CN" altLang="en-US" dirty="0"/>
          </a:p>
          <a:p>
            <a:r>
              <a:rPr lang="zh-CN" altLang="en-US" dirty="0"/>
              <a:t>be immobilised. The enzyme is mixed with a solution</a:t>
            </a:r>
            <a:endParaRPr lang="zh-CN" altLang="en-US" dirty="0"/>
          </a:p>
          <a:p>
            <a:r>
              <a:rPr lang="zh-CN" altLang="en-US" dirty="0"/>
              <a:t>of sodium alginate. Little droplets of this mixture are</a:t>
            </a:r>
            <a:endParaRPr lang="zh-CN" altLang="en-US" dirty="0"/>
          </a:p>
          <a:p>
            <a:r>
              <a:rPr lang="zh-CN" altLang="en-US" dirty="0"/>
              <a:t>then added to a solution of calcium chloride. The sodium</a:t>
            </a:r>
            <a:endParaRPr lang="zh-CN" altLang="en-US" dirty="0"/>
          </a:p>
          <a:p>
            <a:r>
              <a:rPr lang="zh-CN" altLang="en-US" dirty="0"/>
              <a:t>alginate and calcium chloride instantly react to form jelly,</a:t>
            </a:r>
            <a:endParaRPr lang="zh-CN" altLang="en-US" dirty="0"/>
          </a:p>
          <a:p>
            <a:r>
              <a:rPr lang="zh-CN" altLang="en-US" dirty="0"/>
              <a:t>which turns each droplet into a little bead. The jelly bead</a:t>
            </a:r>
            <a:endParaRPr lang="zh-CN" altLang="en-US" dirty="0"/>
          </a:p>
          <a:p>
            <a:r>
              <a:rPr lang="zh-CN" altLang="en-US" dirty="0"/>
              <a:t>contains the enzyme. The enzyme is held in the bead, or</a:t>
            </a:r>
            <a:endParaRPr lang="zh-CN" altLang="en-US" dirty="0"/>
          </a:p>
          <a:p>
            <a:r>
              <a:rPr lang="zh-CN" altLang="en-US" dirty="0"/>
              <a:t>immobilised.</a:t>
            </a:r>
            <a:endParaRPr lang="zh-CN" altLang="en-US" dirty="0"/>
          </a:p>
          <a:p>
            <a:r>
              <a:rPr lang="zh-CN" altLang="en-US" dirty="0"/>
              <a:t>These beads can be packed gently into a column. A liquid</a:t>
            </a:r>
            <a:endParaRPr lang="zh-CN" altLang="en-US" dirty="0"/>
          </a:p>
          <a:p>
            <a:r>
              <a:rPr lang="zh-CN" altLang="en-US" dirty="0"/>
              <a:t>containing the enzyme’s substrate can be allowed to trickle</a:t>
            </a:r>
            <a:endParaRPr lang="zh-CN" altLang="en-US" dirty="0"/>
          </a:p>
          <a:p>
            <a:r>
              <a:rPr lang="zh-CN" altLang="en-US" dirty="0"/>
              <a:t>steadily over them (Figure 3.16).</a:t>
            </a:r>
            <a:endParaRPr lang="zh-CN" altLang="en-US" dirty="0"/>
          </a:p>
          <a:p>
            <a:r>
              <a:rPr lang="zh-CN" altLang="en-US" dirty="0"/>
              <a:t>As the substrate runs over the surface of the beads, the</a:t>
            </a:r>
            <a:endParaRPr lang="zh-CN" altLang="en-US" dirty="0"/>
          </a:p>
          <a:p>
            <a:r>
              <a:rPr lang="zh-CN" altLang="en-US" dirty="0"/>
              <a:t>enzymes in the beads catalyse a reaction that converts the</a:t>
            </a:r>
            <a:endParaRPr lang="zh-CN" altLang="en-US" dirty="0"/>
          </a:p>
          <a:p>
            <a:r>
              <a:rPr lang="zh-CN" altLang="en-US" dirty="0"/>
              <a:t>substrate into product. The product continues to trickle</a:t>
            </a:r>
            <a:endParaRPr lang="zh-CN" altLang="en-US" dirty="0"/>
          </a:p>
          <a:p>
            <a:r>
              <a:rPr lang="zh-CN" altLang="en-US" dirty="0"/>
              <a:t>down the column, emerging from the bottom, where it can</a:t>
            </a:r>
            <a:endParaRPr lang="zh-CN" altLang="en-US" dirty="0"/>
          </a:p>
          <a:p>
            <a:r>
              <a:rPr lang="zh-CN" altLang="en-US" dirty="0"/>
              <a:t>be collected and purified.</a:t>
            </a:r>
            <a:endParaRPr lang="zh-CN" altLang="en-US" dirty="0"/>
          </a:p>
        </p:txBody>
      </p:sp>
      <p:sp>
        <p:nvSpPr>
          <p:cNvPr id="4" name="灯片编号占位符 3"/>
          <p:cNvSpPr>
            <a:spLocks noGrp="1"/>
          </p:cNvSpPr>
          <p:nvPr>
            <p:ph type="sldNum" sz="quarter" idx="10"/>
          </p:nvPr>
        </p:nvSpPr>
        <p:spPr/>
        <p:txBody>
          <a:bodyPr/>
          <a:lstStyle/>
          <a:p>
            <a:fld id="{097F0EA6-9028-416D-8663-88557430AFF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26050" name="幻灯片图像占位符 1026049"/>
          <p:cNvSpPr>
            <a:spLocks noRot="1" noTextEdit="1"/>
          </p:cNvSpPr>
          <p:nvPr>
            <p:ph type="sldImg"/>
          </p:nvPr>
        </p:nvSpPr>
        <p:spPr/>
      </p:sp>
      <p:sp>
        <p:nvSpPr>
          <p:cNvPr id="1026051" name="文本占位符 102605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Students could be informed that shapes C and D fit together to form shape B, and are therefore products of the catabolism of B.</a:t>
            </a:r>
            <a:endParaRPr lang="en-GB"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71778" name="幻灯片图像占位符 971777"/>
          <p:cNvSpPr>
            <a:spLocks noRot="1" noTextEdit="1"/>
          </p:cNvSpPr>
          <p:nvPr>
            <p:ph type="sldImg"/>
          </p:nvPr>
        </p:nvSpPr>
        <p:spPr/>
      </p:sp>
      <p:sp>
        <p:nvSpPr>
          <p:cNvPr id="971779" name="文本占位符 971778"/>
          <p:cNvSpPr>
            <a:spLocks noGrp="1"/>
          </p:cNvSpPr>
          <p:nvPr>
            <p:ph type="body" idx="1"/>
          </p:nvPr>
        </p:nvSpPr>
        <p:spPr>
          <a:xfrm>
            <a:off x="914400" y="4343400"/>
            <a:ext cx="5029200" cy="4114800"/>
          </a:xfrm>
        </p:spPr>
        <p:txBody>
          <a:bodyPr/>
          <a:p>
            <a:pPr lvl="0"/>
            <a:r>
              <a:rPr lang="zh-CN" altLang="en-US" dirty="0"/>
              <a:t>初始速率是最快的，在</a:t>
            </a:r>
            <a:r>
              <a:rPr lang="en-US" altLang="zh-CN" dirty="0"/>
              <a:t>0</a:t>
            </a:r>
            <a:r>
              <a:rPr lang="zh-CN" altLang="en-US" dirty="0"/>
              <a:t>处画切线，选择是当时时间，计算出</a:t>
            </a:r>
            <a:r>
              <a:rPr lang="zh-CN" altLang="en-US" dirty="0"/>
              <a:t>初始速度</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在V最大时，所有的酶分子都与底物分子结合酶被底物饱和。所有活跃的站点都已满。V max的测量方法如图3.11b所示。在保持酶浓度不变的情况下，测定不同底物浓度下反应的初始速率。随着底物浓度的增加，反应速率逐渐增大，直至达到最大速率V max</a:t>
            </a:r>
            <a:r>
              <a:rPr lang="en-US" altLang="zh-CN"/>
              <a:t> </a:t>
            </a:r>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米氏常数-意义 它的意义如下： 它的数值等于酶促反应达到其最大速度Vm一半时的底物浓度〔S〕，图示以及公式推导。 </a:t>
            </a:r>
            <a:r>
              <a:rPr lang="zh-CN" altLang="en-US">
                <a:highlight>
                  <a:srgbClr val="FFFF00"/>
                </a:highlight>
              </a:rPr>
              <a:t>它可以表示酶和底物之间的亲和能力，Km值越大，亲和能力越弱，</a:t>
            </a:r>
            <a:r>
              <a:rPr lang="zh-CN" altLang="en-US"/>
              <a:t>反之亦然。 它可以确定一条 代谢途径 中的 限速步骤 ：代谢途径是指由一系列彼此密切相关的 生化反应 组成的 代谢 过程，前面一步反应的产物正好是后面一步反应的底物，例如，EMP途径。 限速步骤就是一条代谢途径中反应最慢的那一步，Km值最大的那一步反应就是，该酶也叫这条途径的关键酶。 </a:t>
            </a:r>
            <a:r>
              <a:rPr lang="zh-CN" altLang="en-US">
                <a:highlight>
                  <a:srgbClr val="FFFF00"/>
                </a:highlight>
              </a:rPr>
              <a:t>它可以用来判断酶的最适底物，</a:t>
            </a:r>
            <a:r>
              <a:rPr lang="zh-CN" altLang="en-US"/>
              <a:t>某些酶可以 催化 几种不同的生化反应，叫 多功能酶 ，</a:t>
            </a:r>
            <a:r>
              <a:rPr lang="zh-CN" altLang="en-US">
                <a:highlight>
                  <a:srgbClr val="FFFF00"/>
                </a:highlight>
              </a:rPr>
              <a:t>其中Km值最小的那个反应的底物就是酶的最适底物。</a:t>
            </a:r>
            <a:endParaRPr lang="zh-CN" altLang="en-US">
              <a:highlight>
                <a:srgbClr val="FFFF00"/>
              </a:highlight>
            </a:endParaRPr>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1.2   </a:t>
            </a:r>
            <a:endParaRPr lang="en-US" altLang="zh-CN"/>
          </a:p>
          <a:p>
            <a:r>
              <a:rPr lang="en-US" altLang="zh-CN"/>
              <a:t>3.km</a:t>
            </a:r>
            <a:r>
              <a:rPr lang="zh-CN" altLang="en-US"/>
              <a:t>是</a:t>
            </a:r>
            <a:r>
              <a:rPr lang="en-US" altLang="zh-CN"/>
              <a:t>x</a:t>
            </a:r>
            <a:r>
              <a:rPr lang="zh-CN" altLang="en-US"/>
              <a:t>轴上与</a:t>
            </a:r>
            <a:r>
              <a:rPr lang="en-US" altLang="zh-CN"/>
              <a:t>1/s</a:t>
            </a:r>
            <a:r>
              <a:rPr lang="zh-CN" altLang="en-US"/>
              <a:t>的</a:t>
            </a:r>
            <a:r>
              <a:rPr lang="zh-CN" altLang="en-US"/>
              <a:t>截距</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-1/km=-7 km=1/7     1/vmx=18 vmax=1/18    </a:t>
            </a:r>
            <a:r>
              <a:rPr lang="en-US" altLang="zh-CN"/>
              <a:t>B</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1032194" name="幻灯片图像占位符 1032193"/>
          <p:cNvSpPr>
            <a:spLocks noRot="1" noTextEdit="1"/>
          </p:cNvSpPr>
          <p:nvPr>
            <p:ph type="sldImg"/>
          </p:nvPr>
        </p:nvSpPr>
        <p:spPr/>
      </p:sp>
      <p:sp>
        <p:nvSpPr>
          <p:cNvPr id="1032195" name="文本占位符 1032194"/>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A</a:t>
            </a:r>
            <a:r>
              <a:rPr lang="zh-CN" altLang="en-US">
                <a:sym typeface="+mn-ea"/>
              </a:rPr>
              <a:t>：</a:t>
            </a:r>
            <a:r>
              <a:rPr lang="en-US" altLang="zh-CN">
                <a:sym typeface="+mn-ea"/>
              </a:rPr>
              <a:t>vmax </a:t>
            </a:r>
            <a:r>
              <a:rPr lang="zh-CN" altLang="en-US">
                <a:sym typeface="+mn-ea"/>
              </a:rPr>
              <a:t>不变，</a:t>
            </a:r>
            <a:r>
              <a:rPr lang="en-US" altLang="zh-CN">
                <a:sym typeface="+mn-ea"/>
              </a:rPr>
              <a:t>km</a:t>
            </a:r>
            <a:r>
              <a:rPr lang="zh-CN" altLang="en-US">
                <a:sym typeface="+mn-ea"/>
              </a:rPr>
              <a:t>变大，</a:t>
            </a:r>
            <a:r>
              <a:rPr lang="en-US" altLang="zh-CN">
                <a:sym typeface="+mn-ea"/>
              </a:rPr>
              <a:t>competitive</a:t>
            </a:r>
            <a:endParaRPr lang="zh-CN" altLang="en-US"/>
          </a:p>
          <a:p>
            <a:r>
              <a:rPr lang="en-US" altLang="zh-CN">
                <a:sym typeface="+mn-ea"/>
              </a:rPr>
              <a:t>B</a:t>
            </a:r>
            <a:r>
              <a:rPr lang="zh-CN" altLang="en-US">
                <a:sym typeface="+mn-ea"/>
              </a:rPr>
              <a:t>：</a:t>
            </a:r>
            <a:r>
              <a:rPr lang="en-US" altLang="zh-CN">
                <a:sym typeface="+mn-ea"/>
              </a:rPr>
              <a:t>vmax</a:t>
            </a:r>
            <a:r>
              <a:rPr lang="zh-CN" altLang="en-US">
                <a:sym typeface="+mn-ea"/>
              </a:rPr>
              <a:t>变小，</a:t>
            </a:r>
            <a:r>
              <a:rPr lang="en-US" altLang="zh-CN">
                <a:sym typeface="+mn-ea"/>
              </a:rPr>
              <a:t>km</a:t>
            </a:r>
            <a:r>
              <a:rPr lang="zh-CN" altLang="en-US">
                <a:sym typeface="+mn-ea"/>
              </a:rPr>
              <a:t>不变，</a:t>
            </a:r>
            <a:r>
              <a:rPr lang="en-US" altLang="zh-CN">
                <a:sym typeface="+mn-ea"/>
              </a:rPr>
              <a:t>non-competitive</a:t>
            </a:r>
            <a:endParaRPr lang="en-US" altLang="zh-CN"/>
          </a:p>
          <a:p>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a:t>
            </a:r>
            <a:endParaRPr lang="en-US" altLang="zh-CN"/>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中文名反竞争性抑制</a:t>
            </a:r>
            <a:r>
              <a:rPr lang="en-US" altLang="zh-CN"/>
              <a:t> </a:t>
            </a:r>
            <a:endParaRPr lang="en-US" altLang="zh-CN"/>
          </a:p>
          <a:p>
            <a:r>
              <a:rPr lang="zh-CN" altLang="en-US"/>
              <a:t>外文名uncompetitive inhibition</a:t>
            </a:r>
            <a:endParaRPr lang="zh-CN" altLang="en-US"/>
          </a:p>
          <a:p>
            <a:r>
              <a:rPr lang="zh-CN" altLang="en-US"/>
              <a:t>反竞争性抑制是指抑制剂不直接与游离酶相结合，而仅与酶-底物复合物结合形成底物-酶-抑制剂复合物，从而影响酶促反应的现象</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中文名反竞争性抑制</a:t>
            </a:r>
            <a:r>
              <a:rPr lang="en-US" altLang="zh-CN"/>
              <a:t> </a:t>
            </a:r>
            <a:endParaRPr lang="en-US" altLang="zh-CN"/>
          </a:p>
          <a:p>
            <a:r>
              <a:rPr lang="zh-CN" altLang="en-US"/>
              <a:t>外文名uncompetitive inhibition</a:t>
            </a:r>
            <a:endParaRPr lang="zh-CN" altLang="en-US"/>
          </a:p>
          <a:p>
            <a:r>
              <a:rPr lang="zh-CN" altLang="en-US"/>
              <a:t>反竞争性抑制是指抑制剂不直接与游离酶相结合，而仅与酶-底物复合物结合形成底物-酶-抑制剂复合物，从而影响酶促反应的现象</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55394" name="幻灯片图像占位符 955393"/>
          <p:cNvSpPr>
            <a:spLocks noRot="1" noTextEdit="1"/>
          </p:cNvSpPr>
          <p:nvPr>
            <p:ph type="sldImg"/>
          </p:nvPr>
        </p:nvSpPr>
        <p:spPr/>
      </p:sp>
      <p:sp>
        <p:nvSpPr>
          <p:cNvPr id="955395" name="文本占位符 955394"/>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In ‘Slide Show’ mode, click the name of a section to jump straight to that slide.</a:t>
            </a:r>
            <a:endParaRPr lang="en-GB"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39010" name="幻灯片图像占位符 939009"/>
          <p:cNvSpPr>
            <a:spLocks noRot="1" noTextEdit="1"/>
          </p:cNvSpPr>
          <p:nvPr>
            <p:ph type="sldImg"/>
          </p:nvPr>
        </p:nvSpPr>
        <p:spPr/>
      </p:sp>
      <p:sp>
        <p:nvSpPr>
          <p:cNvPr id="939011" name="文本占位符 939010"/>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41058" name="幻灯片图像占位符 941057"/>
          <p:cNvSpPr>
            <a:spLocks noRot="1" noTextEdit="1"/>
          </p:cNvSpPr>
          <p:nvPr>
            <p:ph type="sldImg"/>
          </p:nvPr>
        </p:nvSpPr>
        <p:spPr/>
      </p:sp>
      <p:sp>
        <p:nvSpPr>
          <p:cNvPr id="941059" name="文本占位符 94105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43106" name="幻灯片图像占位符 943105"/>
          <p:cNvSpPr>
            <a:spLocks noRot="1" noTextEdit="1"/>
          </p:cNvSpPr>
          <p:nvPr>
            <p:ph type="sldImg"/>
          </p:nvPr>
        </p:nvSpPr>
        <p:spPr/>
      </p:sp>
      <p:sp>
        <p:nvSpPr>
          <p:cNvPr id="943107" name="文本占位符 943106"/>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69730" name="幻灯片图像占位符 969729"/>
          <p:cNvSpPr>
            <a:spLocks noRot="1" noTextEdit="1"/>
          </p:cNvSpPr>
          <p:nvPr>
            <p:ph type="sldImg"/>
          </p:nvPr>
        </p:nvSpPr>
        <p:spPr/>
      </p:sp>
      <p:sp>
        <p:nvSpPr>
          <p:cNvPr id="969731" name="文本占位符 969730"/>
          <p:cNvSpPr>
            <a:spLocks noGrp="1"/>
          </p:cNvSpPr>
          <p:nvPr>
            <p:ph type="body" idx="1"/>
          </p:nvPr>
        </p:nvSpPr>
        <p:spPr>
          <a:xfrm>
            <a:off x="914400" y="4343400"/>
            <a:ext cx="5029200" cy="4114800"/>
          </a:xfrm>
        </p:spPr>
        <p:txBody>
          <a:bodyPr/>
          <a:p>
            <a:pPr lvl="0"/>
            <a:r>
              <a:rPr lang="en-GB" altLang="zh-CN" b="1"/>
              <a:t>Teacher notes</a:t>
            </a:r>
            <a:endParaRPr lang="en-GB" altLang="zh-CN" b="1"/>
          </a:p>
          <a:p>
            <a:pPr lvl="0"/>
            <a:r>
              <a:rPr lang="en-GB" altLang="zh-CN"/>
              <a:t>Catalase is another example of an </a:t>
            </a:r>
            <a:r>
              <a:rPr lang="en-GB" altLang="zh-CN" dirty="0" err="1"/>
              <a:t>oxidoreductase</a:t>
            </a:r>
            <a:r>
              <a:rPr lang="en-GB" altLang="zh-CN"/>
              <a:t>.</a:t>
            </a:r>
            <a:endParaRPr lang="en-GB"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57442" name="幻灯片图像占位符 957441"/>
          <p:cNvSpPr>
            <a:spLocks noRot="1" noTextEdit="1"/>
          </p:cNvSpPr>
          <p:nvPr>
            <p:ph type="sldImg"/>
          </p:nvPr>
        </p:nvSpPr>
        <p:spPr/>
      </p:sp>
      <p:sp>
        <p:nvSpPr>
          <p:cNvPr id="957443" name="文本占位符 957442"/>
          <p:cNvSpPr>
            <a:spLocks noGrp="1"/>
          </p:cNvSpPr>
          <p:nvPr>
            <p:ph type="body" idx="1"/>
          </p:nvPr>
        </p:nvSpPr>
        <p:spPr>
          <a:xfrm>
            <a:off x="914400" y="4343400"/>
            <a:ext cx="5029200" cy="4114800"/>
          </a:xfrm>
        </p:spPr>
        <p:txBody>
          <a:bodyPr/>
          <a:p>
            <a:pPr lvl="0"/>
            <a:r>
              <a:rPr lang="en-GB" altLang="zh-CN" b="1"/>
              <a:t>Photo credit: </a:t>
            </a:r>
            <a:r>
              <a:rPr lang="en-GB" altLang="zh-CN"/>
              <a:t>Dr M Redinbo, University of Carolina School of Medicine</a:t>
            </a:r>
            <a:endParaRPr lang="en-GB" altLang="zh-CN" b="1"/>
          </a:p>
          <a:p>
            <a:pPr lvl="0"/>
            <a:r>
              <a:rPr lang="en-GB" altLang="zh-CN"/>
              <a:t>Human </a:t>
            </a:r>
            <a:r>
              <a:rPr lang="en-GB" altLang="zh-CN" dirty="0" err="1"/>
              <a:t>carboxylesterase</a:t>
            </a:r>
            <a:r>
              <a:rPr lang="en-GB" altLang="zh-CN"/>
              <a:t> 1 (hCE1), a ‘</a:t>
            </a:r>
            <a:r>
              <a:rPr lang="en-GB" altLang="zh-CN" dirty="0" err="1"/>
              <a:t>bioscavenger</a:t>
            </a:r>
            <a:r>
              <a:rPr lang="en-GB" altLang="zh-CN"/>
              <a:t>’ enzyme involved in drug metabolism and detoxification, including that of cocaine and heroin. The largely yellow-coloured molecules rendered in CPK are the cocaine analogue </a:t>
            </a:r>
            <a:r>
              <a:rPr lang="en-GB" altLang="zh-CN" dirty="0" err="1"/>
              <a:t>homatropine</a:t>
            </a:r>
            <a:r>
              <a:rPr lang="en-GB" altLang="zh-CN"/>
              <a:t>. They are binding at the active sites of each enzyme monomer in the </a:t>
            </a:r>
            <a:r>
              <a:rPr lang="en-GB" altLang="zh-CN" dirty="0" err="1"/>
              <a:t>trimer</a:t>
            </a:r>
            <a:r>
              <a:rPr lang="en-GB" altLang="zh-CN"/>
              <a:t>. The other small molecules that appear to be floating are N-linked </a:t>
            </a:r>
            <a:r>
              <a:rPr lang="en-GB" altLang="zh-CN" dirty="0" err="1"/>
              <a:t>glycosylations</a:t>
            </a:r>
            <a:r>
              <a:rPr lang="en-GB" altLang="zh-CN"/>
              <a:t> attached to each enzyme monomer at Asn-79.  In addition, there are two disulfide bonds (cyan and yellow) in each monomer.</a:t>
            </a:r>
            <a:endParaRPr lang="en-GB" altLang="zh-CN"/>
          </a:p>
          <a:p>
            <a:pPr lvl="0"/>
            <a:endParaRPr lang="en-GB" altLang="zh-CN"/>
          </a:p>
          <a:p>
            <a:pPr lvl="0"/>
            <a:r>
              <a:rPr lang="en-GB" altLang="zh-CN"/>
              <a:t>More information about the therapeutic potential of hCE1 is available at http://www.unc.edu/news/archives/apr03/hce040703.html.</a:t>
            </a:r>
            <a:endParaRPr lang="en-GB" altLang="zh-CN" b="1"/>
          </a:p>
          <a:p>
            <a:pPr lvl="0"/>
            <a:endParaRPr lang="en-GB" altLang="zh-CN"/>
          </a:p>
          <a:p>
            <a:pPr lvl="0"/>
            <a:r>
              <a:rPr lang="en-GB" altLang="zh-CN" b="1"/>
              <a:t>Teacher notes</a:t>
            </a:r>
            <a:endParaRPr lang="en-GB" altLang="zh-CN" b="1"/>
          </a:p>
          <a:p>
            <a:pPr lvl="0"/>
            <a:r>
              <a:rPr lang="en-GB" altLang="zh-CN"/>
              <a:t>See the ‘</a:t>
            </a:r>
            <a:r>
              <a:rPr lang="en-GB" altLang="zh-CN" b="1"/>
              <a:t>Biological Molecules: Proteins and Lipids</a:t>
            </a:r>
            <a:r>
              <a:rPr lang="en-GB" altLang="zh-CN"/>
              <a:t>’ presentation for more information about the structure of proteins.</a:t>
            </a:r>
            <a:endParaRPr lang="en-GB"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59490" name="幻灯片图像占位符 959489"/>
          <p:cNvSpPr>
            <a:spLocks noRot="1" noTextEdit="1"/>
          </p:cNvSpPr>
          <p:nvPr>
            <p:ph type="sldImg"/>
          </p:nvPr>
        </p:nvSpPr>
        <p:spPr/>
      </p:sp>
      <p:sp>
        <p:nvSpPr>
          <p:cNvPr id="959491" name="文本占位符 959490"/>
          <p:cNvSpPr>
            <a:spLocks noGrp="1"/>
          </p:cNvSpPr>
          <p:nvPr>
            <p:ph type="body" idx="1"/>
          </p:nvPr>
        </p:nvSpPr>
        <p:spPr>
          <a:xfrm>
            <a:off x="914400" y="4343400"/>
            <a:ext cx="5029200" cy="4114800"/>
          </a:xfrm>
        </p:spPr>
        <p:txBody>
          <a:bodyPr/>
          <a:p>
            <a:pPr lvl="0"/>
            <a:r>
              <a:rPr lang="en-GB" altLang="x-none" dirty="0"/>
              <a:t>peroxysome</a:t>
            </a:r>
            <a:endParaRPr lang="en-GB" altLang="x-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
        <p:nvSpPr>
          <p:cNvPr id="961538" name="幻灯片图像占位符 961537"/>
          <p:cNvSpPr>
            <a:spLocks noRot="1" noTextEdit="1"/>
          </p:cNvSpPr>
          <p:nvPr>
            <p:ph type="sldImg"/>
          </p:nvPr>
        </p:nvSpPr>
        <p:spPr/>
      </p:sp>
      <p:sp>
        <p:nvSpPr>
          <p:cNvPr id="961539" name="文本占位符 961538"/>
          <p:cNvSpPr>
            <a:spLocks noGrp="1"/>
          </p:cNvSpPr>
          <p:nvPr>
            <p:ph type="body" idx="1"/>
          </p:nvPr>
        </p:nvSpPr>
        <p:spPr>
          <a:xfrm>
            <a:off x="914400" y="4343400"/>
            <a:ext cx="5029200" cy="4114800"/>
          </a:xfrm>
        </p:spPr>
        <p:txBody>
          <a:bodyPr/>
          <a:p>
            <a:pPr lvl="0"/>
            <a:endParaRPr lang="en-GB" altLang="x-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汽车燃油相当于能量，这个过程中酶并没有给汽车增加油量，所以没有提供能量，只是降低反应门槛（过渡态）让</a:t>
            </a:r>
            <a:r>
              <a:rPr lang="zh-CN" altLang="en-US"/>
              <a:t>反应变得更容易</a:t>
            </a:r>
            <a:r>
              <a:rPr lang="zh-CN" altLang="en-US"/>
              <a:t>发生</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Enzymes</a:t>
            </a:r>
            <a:endParaRPr lang="en-GB" altLang="zh-CN" sz="1200" b="1"/>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667679" name="图片 667678" descr="title_slide_enzymes"/>
          <p:cNvPicPr>
            <a:picLocks noChangeAspect="1"/>
          </p:cNvPicPr>
          <p:nvPr userDrawn="1"/>
        </p:nvPicPr>
        <p:blipFill>
          <a:blip r:embed="rId2"/>
          <a:stretch>
            <a:fillRect/>
          </a:stretch>
        </p:blipFill>
        <p:spPr>
          <a:xfrm>
            <a:off x="0" y="0"/>
            <a:ext cx="9140825" cy="6854825"/>
          </a:xfrm>
          <a:prstGeom prst="rect">
            <a:avLst/>
          </a:prstGeom>
          <a:noFill/>
          <a:ln w="9525">
            <a:noFill/>
          </a:ln>
        </p:spPr>
      </p:pic>
      <p:sp>
        <p:nvSpPr>
          <p:cNvPr id="667667" name="文本框 66766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667668" name="文本框 66766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667669" name="图片 667668" descr="forward_arrow_colour">
            <a:hlinkClick r:id="" action="ppaction://hlinkshowjump?jump=nextslide"/>
          </p:cNvPr>
          <p:cNvPicPr>
            <a:picLocks noChangeAspect="1"/>
          </p:cNvPicPr>
          <p:nvPr userDrawn="1"/>
        </p:nvPicPr>
        <p:blipFill>
          <a:blip r:embed="rId3"/>
          <a:stretch>
            <a:fillRect/>
          </a:stretch>
        </p:blipFill>
        <p:spPr>
          <a:xfrm>
            <a:off x="8447088" y="6167438"/>
            <a:ext cx="630237" cy="574675"/>
          </a:xfrm>
          <a:prstGeom prst="rect">
            <a:avLst/>
          </a:prstGeom>
          <a:noFill/>
          <a:ln w="9525">
            <a:noFill/>
          </a:ln>
        </p:spPr>
      </p:pic>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2075" y="53975"/>
            <a:ext cx="2073275" cy="61229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2250" y="53975"/>
            <a:ext cx="6099635" cy="61229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2250" y="53975"/>
            <a:ext cx="7240588"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lstStyle>
          <a:p>
            <a:r>
              <a:rPr lang="en-US"/>
              <a:t>Click to edit Master title style</a:t>
            </a:r>
            <a:endParaRPr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12"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B7C94CB-C2E1-48C4-AD66-98A01720B86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3"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4"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p>
            <a:pPr algn="r"/>
            <a:fld id="{9A0DB2DC-4C9A-4742-B13C-FB6460FD3503}" type="slidenum">
              <a:rPr lang="en-GB" altLang="zh-CN" dirty="0">
                <a:solidFill>
                  <a:srgbClr val="FFFFFF"/>
                </a:solidFill>
                <a:latin typeface="Corbel" panose="020B0503020204020204" pitchFamily="34" charset="0"/>
              </a:rPr>
            </a:fld>
            <a:endParaRPr lang="en-GB" altLang="zh-CN" dirty="0">
              <a:solidFill>
                <a:srgbClr val="FFFFFF"/>
              </a:solidFill>
              <a:latin typeface="Corbel" panose="020B0503020204020204"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bwMode="invGray">
          <a:xfrm>
            <a:off x="0" y="2601913"/>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lstStyle>
          <a:p>
            <a:r>
              <a:rPr lang="en-US"/>
              <a:t>Click to edit Master title style</a:t>
            </a:r>
            <a:endParaRPr lang="en-US"/>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2"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39A4D1F-58E7-4C7B-B20B-E88F95D43B2F}"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3"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4"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p>
            <a:pPr algn="r"/>
            <a:fld id="{9A0DB2DC-4C9A-4742-B13C-FB6460FD3503}" type="slidenum">
              <a:rPr lang="en-GB" altLang="zh-CN" dirty="0">
                <a:solidFill>
                  <a:srgbClr val="FFFFFF"/>
                </a:solidFill>
                <a:latin typeface="Corbel" panose="020B0503020204020204" pitchFamily="34" charset="0"/>
              </a:rPr>
            </a:fld>
            <a:endParaRPr lang="en-GB" altLang="zh-CN" dirty="0">
              <a:solidFill>
                <a:srgbClr val="FFFFFF"/>
              </a:solidFill>
              <a:latin typeface="Corbel" panose="020B0503020204020204" pitchFamily="34" charset="0"/>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9" name="Date Placeholder 1"/>
          <p:cNvSpPr>
            <a:spLocks noGrp="1"/>
          </p:cNvSpPr>
          <p:nvPr>
            <p:ph type="dt" sz="half" idx="2"/>
          </p:nvPr>
        </p:nvSpPr>
        <p:spPr>
          <a:xfrm>
            <a:off x="457200" y="6477000"/>
            <a:ext cx="2133600" cy="274638"/>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0113887-3D22-41F0-A25A-91A6CFB4768E}"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1" name="Footer Placeholder 2"/>
          <p:cNvSpPr>
            <a:spLocks noGrp="1"/>
          </p:cNvSpPr>
          <p:nvPr>
            <p:ph type="ftr" sz="quarter" idx="3"/>
          </p:nvPr>
        </p:nvSpPr>
        <p:spPr>
          <a:xfrm>
            <a:off x="2640013" y="6477000"/>
            <a:ext cx="5508625" cy="274638"/>
          </a:xfrm>
          <a:prstGeom prst="rect">
            <a:avLst/>
          </a:prstGeom>
        </p:spPr>
        <p:txBody>
          <a:bodyPr vert="horz" lIns="45720"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2" name="Slide Number Placeholder 3"/>
          <p:cNvSpPr>
            <a:spLocks noGrp="1"/>
          </p:cNvSpPr>
          <p:nvPr>
            <p:ph type="sldNum" sz="quarter" idx="4"/>
          </p:nvPr>
        </p:nvSpPr>
        <p:spPr>
          <a:xfrm>
            <a:off x="8204200" y="6477000"/>
            <a:ext cx="733425" cy="274638"/>
          </a:xfrm>
          <a:prstGeom prst="rect">
            <a:avLst/>
          </a:prstGeom>
        </p:spPr>
        <p:txBody>
          <a:bodyPr vert="horz" bIns="0" rtlCol="0" anchor="b"/>
          <a:lstStyle/>
          <a:p>
            <a:pPr algn="r"/>
            <a:fld id="{9A0DB2DC-4C9A-4742-B13C-FB6460FD3503}" type="slidenum">
              <a:rPr lang="en-GB" altLang="zh-CN" dirty="0">
                <a:latin typeface="Corbel" panose="020B0503020204020204" pitchFamily="34" charset="0"/>
              </a:rPr>
            </a:fld>
            <a:endParaRPr lang="en-GB" altLang="zh-CN" dirty="0">
              <a:latin typeface="Corbel" panose="020B0503020204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p:nvPr/>
        </p:nvSpPr>
        <p:spPr bwMode="invGray">
          <a:xfrm>
            <a:off x="2855913" y="0"/>
            <a:ext cx="46038"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bwMode="invGray">
          <a:xfrm>
            <a:off x="2855913" y="0"/>
            <a:ext cx="46038"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lstStyle>
          <a:p>
            <a:r>
              <a:rPr lang="en-US"/>
              <a:t>Click to edit Master title style</a:t>
            </a:r>
            <a:endParaRPr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2" name="Date Placeholder 4"/>
          <p:cNvSpPr>
            <a:spLocks noGrp="1"/>
          </p:cNvSpPr>
          <p:nvPr>
            <p:ph type="dt" sz="half" idx="12"/>
          </p:nvPr>
        </p:nvSpPr>
        <p:spPr>
          <a:xfrm>
            <a:off x="457200" y="6477000"/>
            <a:ext cx="2133600" cy="274638"/>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BF1D829-24BF-4C09-B2F1-F313A27E1E15}"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3" name="Footer Placeholder 5"/>
          <p:cNvSpPr>
            <a:spLocks noGrp="1"/>
          </p:cNvSpPr>
          <p:nvPr>
            <p:ph type="ftr" sz="quarter" idx="3"/>
          </p:nvPr>
        </p:nvSpPr>
        <p:spPr>
          <a:xfrm>
            <a:off x="2640013" y="6477000"/>
            <a:ext cx="5508625" cy="274638"/>
          </a:xfrm>
          <a:prstGeom prst="rect">
            <a:avLst/>
          </a:prstGeom>
        </p:spPr>
        <p:txBody>
          <a:bodyPr vert="horz" lIns="45720"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4" name="Slide Number Placeholder 6"/>
          <p:cNvSpPr>
            <a:spLocks noGrp="1"/>
          </p:cNvSpPr>
          <p:nvPr>
            <p:ph type="sldNum" sz="quarter" idx="4"/>
          </p:nvPr>
        </p:nvSpPr>
        <p:spPr>
          <a:xfrm>
            <a:off x="8204200" y="6477000"/>
            <a:ext cx="733425" cy="274638"/>
          </a:xfrm>
          <a:prstGeom prst="rect">
            <a:avLst/>
          </a:prstGeom>
        </p:spPr>
        <p:txBody>
          <a:bodyPr vert="horz" bIns="0" rtlCol="0" anchor="b"/>
          <a:lstStyle/>
          <a:p>
            <a:pPr algn="r"/>
            <a:fld id="{9A0DB2DC-4C9A-4742-B13C-FB6460FD3503}" type="slidenum">
              <a:rPr lang="en-GB" altLang="zh-CN" dirty="0">
                <a:latin typeface="Corbel" panose="020B0503020204020204" pitchFamily="34" charset="0"/>
              </a:rPr>
            </a:fld>
            <a:endParaRPr lang="en-GB" altLang="zh-CN" dirty="0">
              <a:latin typeface="Corbel" panose="020B0503020204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9" name="Rectangle 8"/>
          <p:cNvSpPr/>
          <p:nvPr/>
        </p:nvSpPr>
        <p:spPr>
          <a:xfrm>
            <a:off x="2855913" y="0"/>
            <a:ext cx="46038"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bwMode="invGray">
          <a:xfrm>
            <a:off x="2855913" y="0"/>
            <a:ext cx="46038"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lang="en-US"/>
              <a:t>Click to edit Master title style</a:t>
            </a:r>
            <a:endParaRPr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vert="horz" wrap="square" lIns="54864" tIns="9144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2" name="Date Placeholder 4"/>
          <p:cNvSpPr>
            <a:spLocks noGrp="1"/>
          </p:cNvSpPr>
          <p:nvPr>
            <p:ph type="dt" sz="half" idx="12"/>
          </p:nvPr>
        </p:nvSpPr>
        <p:spPr>
          <a:xfrm>
            <a:off x="165100" y="1169988"/>
            <a:ext cx="2522538" cy="201613"/>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BCEE083-DCF3-4834-AF67-15BDC8B02DA3}"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3" name="Footer Placeholder 5"/>
          <p:cNvSpPr>
            <a:spLocks noGrp="1"/>
          </p:cNvSpPr>
          <p:nvPr>
            <p:ph type="ftr" sz="quarter" idx="3"/>
          </p:nvPr>
        </p:nvSpPr>
        <p:spPr>
          <a:xfrm>
            <a:off x="3035300" y="1169988"/>
            <a:ext cx="5194300" cy="201613"/>
          </a:xfrm>
          <a:prstGeom prst="rect">
            <a:avLst/>
          </a:prstGeom>
        </p:spPr>
        <p:txBody>
          <a:bodyPr vert="horz" lIns="45720" rIns="45720" bIns="0" rtlCol="0" anchor="b"/>
          <a:lstStyle>
            <a:lvl1pPr>
              <a:defRPr>
                <a:solidFill>
                  <a:schemeClr val="bg1">
                    <a:shade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bg1">
                  <a:shade val="50000"/>
                </a:schemeClr>
              </a:solidFill>
              <a:effectLst/>
              <a:uLnTx/>
              <a:uFillTx/>
              <a:latin typeface="+mn-lt"/>
              <a:ea typeface="+mn-ea"/>
              <a:cs typeface="+mn-cs"/>
            </a:endParaRPr>
          </a:p>
        </p:txBody>
      </p:sp>
      <p:sp>
        <p:nvSpPr>
          <p:cNvPr id="14" name="Slide Number Placeholder 6"/>
          <p:cNvSpPr>
            <a:spLocks noGrp="1"/>
          </p:cNvSpPr>
          <p:nvPr>
            <p:ph type="sldNum" sz="quarter" idx="4"/>
          </p:nvPr>
        </p:nvSpPr>
        <p:spPr>
          <a:xfrm>
            <a:off x="8339138" y="1169988"/>
            <a:ext cx="733425" cy="201613"/>
          </a:xfrm>
          <a:prstGeom prst="rect">
            <a:avLst/>
          </a:prstGeom>
        </p:spPr>
        <p:txBody>
          <a:bodyPr vert="horz" bIns="0" rtlCol="0" anchor="b"/>
          <a:lstStyle/>
          <a:p>
            <a:pPr algn="r"/>
            <a:fld id="{9A0DB2DC-4C9A-4742-B13C-FB6460FD3503}" type="slidenum">
              <a:rPr lang="en-GB" altLang="zh-CN" dirty="0">
                <a:latin typeface="Corbel" panose="020B0503020204020204" pitchFamily="34" charset="0"/>
              </a:rPr>
            </a:fld>
            <a:endParaRPr lang="en-GB" altLang="zh-CN" dirty="0">
              <a:latin typeface="Corbel" panose="020B0503020204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bwMode="invGray">
          <a:xfrm>
            <a:off x="6599238" y="0"/>
            <a:ext cx="46038"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Vertical Title 1"/>
          <p:cNvSpPr>
            <a:spLocks noGrp="1"/>
          </p:cNvSpPr>
          <p:nvPr>
            <p:ph type="title" orient="vert"/>
          </p:nvPr>
        </p:nvSpPr>
        <p:spPr>
          <a:xfrm>
            <a:off x="6781800" y="274640"/>
            <a:ext cx="19050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DA7C63B-17F9-4E55-905E-D16BFB288ADB}"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3" name="Footer Placeholder 4"/>
          <p:cNvSpPr>
            <a:spLocks noGrp="1"/>
          </p:cNvSpPr>
          <p:nvPr>
            <p:ph type="ftr" sz="quarter" idx="3"/>
          </p:nvPr>
        </p:nvSpPr>
        <p:spPr>
          <a:xfrm>
            <a:off x="2640013" y="6376988"/>
            <a:ext cx="3836988" cy="365125"/>
          </a:xfrm>
          <a:prstGeom prst="rect">
            <a:avLst/>
          </a:prstGeom>
        </p:spPr>
        <p:txBody>
          <a:bodyPr vert="horz" lIns="45720" rIns="45720" bIns="0" rtlCol="0"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14"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p>
            <a:pPr algn="r"/>
            <a:fld id="{9A0DB2DC-4C9A-4742-B13C-FB6460FD3503}" type="slidenum">
              <a:rPr lang="en-GB" altLang="zh-CN" dirty="0">
                <a:latin typeface="Corbel" panose="020B0503020204020204" pitchFamily="34" charset="0"/>
              </a:rPr>
            </a:fld>
            <a:endParaRPr lang="en-GB" altLang="zh-CN" dirty="0">
              <a:latin typeface="Corbel"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slide" Target="../slides/slide66.xml"/><Relationship Id="rId17" Type="http://schemas.openxmlformats.org/officeDocument/2006/relationships/slide" Target="../slides/slide30.xml"/><Relationship Id="rId16" Type="http://schemas.openxmlformats.org/officeDocument/2006/relationships/slide" Target="../slides/slide20.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6.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9" Type="http://schemas.openxmlformats.org/officeDocument/2006/relationships/theme" Target="../theme/theme3.xml"/><Relationship Id="rId18" Type="http://schemas.openxmlformats.org/officeDocument/2006/relationships/slide" Target="../slides/slide66.xml"/><Relationship Id="rId17" Type="http://schemas.openxmlformats.org/officeDocument/2006/relationships/slide" Target="../slides/slide30.xml"/><Relationship Id="rId16" Type="http://schemas.openxmlformats.org/officeDocument/2006/relationships/slide" Target="../slides/slide4.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7.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9" Type="http://schemas.openxmlformats.org/officeDocument/2006/relationships/theme" Target="../theme/theme4.xml"/><Relationship Id="rId18" Type="http://schemas.openxmlformats.org/officeDocument/2006/relationships/slide" Target="../slides/slide66.xml"/><Relationship Id="rId17" Type="http://schemas.openxmlformats.org/officeDocument/2006/relationships/slide" Target="../slides/slide20.xml"/><Relationship Id="rId16" Type="http://schemas.openxmlformats.org/officeDocument/2006/relationships/slide" Target="../slides/slide4.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8.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9" Type="http://schemas.openxmlformats.org/officeDocument/2006/relationships/theme" Target="../theme/theme5.xml"/><Relationship Id="rId18" Type="http://schemas.openxmlformats.org/officeDocument/2006/relationships/slide" Target="../slides/slide30.xml"/><Relationship Id="rId17" Type="http://schemas.openxmlformats.org/officeDocument/2006/relationships/slide" Target="../slides/slide20.xml"/><Relationship Id="rId16" Type="http://schemas.openxmlformats.org/officeDocument/2006/relationships/slide" Target="../slides/slide4.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9.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2" Type="http://schemas.openxmlformats.org/officeDocument/2006/relationships/theme" Target="../theme/theme7.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71" name="图片 1070" descr="slide_background"/>
          <p:cNvPicPr>
            <a:picLocks noChangeAspect="1"/>
          </p:cNvPicPr>
          <p:nvPr userDrawn="1"/>
        </p:nvPicPr>
        <p:blipFill>
          <a:blip r:embed="rId13"/>
          <a:stretch>
            <a:fillRect/>
          </a:stretch>
        </p:blipFill>
        <p:spPr>
          <a:xfrm>
            <a:off x="3175" y="0"/>
            <a:ext cx="9140825" cy="6854825"/>
          </a:xfrm>
          <a:prstGeom prst="rect">
            <a:avLst/>
          </a:prstGeom>
          <a:noFill/>
          <a:ln w="9525">
            <a:noFill/>
          </a:ln>
        </p:spPr>
      </p:pic>
      <p:sp>
        <p:nvSpPr>
          <p:cNvPr id="1072" name="文本框 1071"/>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1073" name="文本框 1072"/>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074" name="图片 1073"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1077" name="标题 1076"/>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pic>
        <p:nvPicPr>
          <p:cNvPr id="1084" name="图片 1083" descr="forward_arrow_grey">
            <a:hlinkClick r:id="" action="ppaction://hlinkshowjump?jump=nextslide"/>
          </p:cNvPr>
          <p:cNvPicPr>
            <a:picLocks noChangeAspect="1"/>
          </p:cNvPicPr>
          <p:nvPr userDrawn="1"/>
        </p:nvPicPr>
        <p:blipFill>
          <a:blip r:embed="rId15"/>
          <a:stretch>
            <a:fillRect/>
          </a:stretch>
        </p:blipFill>
        <p:spPr>
          <a:xfrm>
            <a:off x="8447088" y="6167438"/>
            <a:ext cx="630237" cy="574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4678" name="图片 924677" descr="contents_slide_enzymes1"/>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4674" name="文本框 924673"/>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924675" name="文本框 924674"/>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924676" name="图片 924675"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4677" name="图片 924676"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4681" name="矩形 924680">
            <a:hlinkClick r:id="rId16" action="ppaction://hlinksldjump"/>
          </p:cNvPr>
          <p:cNvSpPr/>
          <p:nvPr userDrawn="1"/>
        </p:nvSpPr>
        <p:spPr>
          <a:xfrm>
            <a:off x="2120900" y="3416300"/>
            <a:ext cx="4902200" cy="508000"/>
          </a:xfrm>
          <a:prstGeom prst="rect">
            <a:avLst/>
          </a:prstGeom>
          <a:noFill/>
          <a:ln w="9525">
            <a:noFill/>
          </a:ln>
        </p:spPr>
        <p:txBody>
          <a:bodyPr/>
          <a:p>
            <a:endParaRPr lang="zh-CN" altLang="en-US"/>
          </a:p>
        </p:txBody>
      </p:sp>
      <p:sp>
        <p:nvSpPr>
          <p:cNvPr id="924683" name="矩形 924682">
            <a:hlinkClick r:id="rId17" action="ppaction://hlinksldjump"/>
          </p:cNvPr>
          <p:cNvSpPr/>
          <p:nvPr userDrawn="1"/>
        </p:nvSpPr>
        <p:spPr>
          <a:xfrm>
            <a:off x="2781300" y="4559300"/>
            <a:ext cx="3543300" cy="482600"/>
          </a:xfrm>
          <a:prstGeom prst="rect">
            <a:avLst/>
          </a:prstGeom>
          <a:noFill/>
          <a:ln w="9525">
            <a:noFill/>
          </a:ln>
        </p:spPr>
        <p:txBody>
          <a:bodyPr/>
          <a:p>
            <a:endParaRPr lang="zh-CN" altLang="en-US"/>
          </a:p>
        </p:txBody>
      </p:sp>
      <p:sp>
        <p:nvSpPr>
          <p:cNvPr id="924684" name="矩形 924683">
            <a:hlinkClick r:id="rId18" action="ppaction://hlinksldjump"/>
          </p:cNvPr>
          <p:cNvSpPr/>
          <p:nvPr userDrawn="1"/>
        </p:nvSpPr>
        <p:spPr>
          <a:xfrm>
            <a:off x="2705100" y="5689600"/>
            <a:ext cx="3721100" cy="4826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2630" name="图片 922629" descr="contents_slide_enzymes2"/>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2626" name="文本框 922625"/>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922627" name="文本框 922626"/>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922628" name="图片 922627"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2629" name="图片 922628"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2631" name="矩形 922630">
            <a:hlinkClick r:id="rId16" action="ppaction://hlinksldjump"/>
          </p:cNvPr>
          <p:cNvSpPr/>
          <p:nvPr userDrawn="1"/>
        </p:nvSpPr>
        <p:spPr>
          <a:xfrm>
            <a:off x="3086100" y="2286000"/>
            <a:ext cx="2946400" cy="508000"/>
          </a:xfrm>
          <a:prstGeom prst="rect">
            <a:avLst/>
          </a:prstGeom>
          <a:noFill/>
          <a:ln w="9525">
            <a:noFill/>
          </a:ln>
        </p:spPr>
        <p:txBody>
          <a:bodyPr/>
          <a:p>
            <a:endParaRPr lang="zh-CN" altLang="en-US"/>
          </a:p>
        </p:txBody>
      </p:sp>
      <p:sp>
        <p:nvSpPr>
          <p:cNvPr id="922633" name="矩形 922632">
            <a:hlinkClick r:id="rId17" action="ppaction://hlinksldjump"/>
          </p:cNvPr>
          <p:cNvSpPr/>
          <p:nvPr userDrawn="1"/>
        </p:nvSpPr>
        <p:spPr>
          <a:xfrm>
            <a:off x="2794000" y="4546600"/>
            <a:ext cx="3530600" cy="482600"/>
          </a:xfrm>
          <a:prstGeom prst="rect">
            <a:avLst/>
          </a:prstGeom>
          <a:noFill/>
          <a:ln w="9525">
            <a:noFill/>
          </a:ln>
        </p:spPr>
        <p:txBody>
          <a:bodyPr/>
          <a:p>
            <a:endParaRPr lang="zh-CN" altLang="en-US"/>
          </a:p>
        </p:txBody>
      </p:sp>
      <p:sp>
        <p:nvSpPr>
          <p:cNvPr id="922634" name="矩形 922633">
            <a:hlinkClick r:id="rId18" action="ppaction://hlinksldjump"/>
          </p:cNvPr>
          <p:cNvSpPr/>
          <p:nvPr userDrawn="1"/>
        </p:nvSpPr>
        <p:spPr>
          <a:xfrm>
            <a:off x="2717800" y="5676900"/>
            <a:ext cx="3683000" cy="4953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3654" name="图片 923653" descr="contents_slide_enzymes3"/>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3650" name="文本框 923649"/>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923651" name="文本框 923650"/>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923652" name="图片 923651"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3653" name="图片 923652"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3655" name="矩形 923654">
            <a:hlinkClick r:id="rId16" action="ppaction://hlinksldjump"/>
          </p:cNvPr>
          <p:cNvSpPr/>
          <p:nvPr userDrawn="1"/>
        </p:nvSpPr>
        <p:spPr>
          <a:xfrm>
            <a:off x="3086100" y="2298700"/>
            <a:ext cx="2946400" cy="482600"/>
          </a:xfrm>
          <a:prstGeom prst="rect">
            <a:avLst/>
          </a:prstGeom>
          <a:noFill/>
          <a:ln w="9525">
            <a:noFill/>
          </a:ln>
        </p:spPr>
        <p:txBody>
          <a:bodyPr/>
          <a:p>
            <a:endParaRPr lang="zh-CN" altLang="en-US"/>
          </a:p>
        </p:txBody>
      </p:sp>
      <p:sp>
        <p:nvSpPr>
          <p:cNvPr id="923656" name="矩形 923655">
            <a:hlinkClick r:id="rId17" action="ppaction://hlinksldjump"/>
          </p:cNvPr>
          <p:cNvSpPr/>
          <p:nvPr userDrawn="1"/>
        </p:nvSpPr>
        <p:spPr>
          <a:xfrm>
            <a:off x="2133600" y="3429000"/>
            <a:ext cx="4851400" cy="482600"/>
          </a:xfrm>
          <a:prstGeom prst="rect">
            <a:avLst/>
          </a:prstGeom>
          <a:noFill/>
          <a:ln w="9525">
            <a:noFill/>
          </a:ln>
        </p:spPr>
        <p:txBody>
          <a:bodyPr/>
          <a:p>
            <a:endParaRPr lang="zh-CN" altLang="en-US"/>
          </a:p>
        </p:txBody>
      </p:sp>
      <p:sp>
        <p:nvSpPr>
          <p:cNvPr id="923657" name="矩形 923656">
            <a:hlinkClick r:id="rId18" action="ppaction://hlinksldjump"/>
          </p:cNvPr>
          <p:cNvSpPr/>
          <p:nvPr userDrawn="1"/>
        </p:nvSpPr>
        <p:spPr>
          <a:xfrm>
            <a:off x="2717800" y="5689600"/>
            <a:ext cx="3657600" cy="4826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921611" name="图片 921610" descr="contents_slide_enzymes4"/>
          <p:cNvPicPr>
            <a:picLocks noChangeAspect="1"/>
          </p:cNvPicPr>
          <p:nvPr userDrawn="1"/>
        </p:nvPicPr>
        <p:blipFill>
          <a:blip r:embed="rId13"/>
          <a:stretch>
            <a:fillRect/>
          </a:stretch>
        </p:blipFill>
        <p:spPr>
          <a:xfrm>
            <a:off x="0" y="0"/>
            <a:ext cx="9140825" cy="6854825"/>
          </a:xfrm>
          <a:prstGeom prst="rect">
            <a:avLst/>
          </a:prstGeom>
          <a:noFill/>
          <a:ln w="9525">
            <a:noFill/>
          </a:ln>
        </p:spPr>
      </p:pic>
      <p:sp>
        <p:nvSpPr>
          <p:cNvPr id="921607" name="文本框 921606"/>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921608" name="文本框 921607"/>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921609" name="图片 921608" descr="forward_arrow_colour">
            <a:hlinkClick r:id="" action="ppaction://hlinkshowjump?jump=nextslide"/>
          </p:cNvPr>
          <p:cNvPicPr>
            <a:picLocks noChangeAspect="1"/>
          </p:cNvPicPr>
          <p:nvPr userDrawn="1"/>
        </p:nvPicPr>
        <p:blipFill>
          <a:blip r:embed="rId14"/>
          <a:stretch>
            <a:fillRect/>
          </a:stretch>
        </p:blipFill>
        <p:spPr>
          <a:xfrm>
            <a:off x="8447088" y="6167438"/>
            <a:ext cx="630237" cy="574675"/>
          </a:xfrm>
          <a:prstGeom prst="rect">
            <a:avLst/>
          </a:prstGeom>
          <a:noFill/>
          <a:ln w="9525">
            <a:noFill/>
          </a:ln>
        </p:spPr>
      </p:pic>
      <p:pic>
        <p:nvPicPr>
          <p:cNvPr id="921610" name="图片 921609" descr="back_arrow_trans">
            <a:hlinkClick r:id="" action="ppaction://hlinkshowjump?jump=previousslide"/>
          </p:cNvPr>
          <p:cNvPicPr>
            <a:picLocks noChangeAspect="1"/>
          </p:cNvPicPr>
          <p:nvPr userDrawn="1"/>
        </p:nvPicPr>
        <p:blipFill>
          <a:blip r:embed="rId15"/>
          <a:stretch>
            <a:fillRect/>
          </a:stretch>
        </p:blipFill>
        <p:spPr>
          <a:xfrm>
            <a:off x="107950" y="6167438"/>
            <a:ext cx="630238" cy="574675"/>
          </a:xfrm>
          <a:prstGeom prst="rect">
            <a:avLst/>
          </a:prstGeom>
          <a:noFill/>
          <a:ln w="9525">
            <a:noFill/>
          </a:ln>
        </p:spPr>
      </p:pic>
      <p:sp>
        <p:nvSpPr>
          <p:cNvPr id="921615" name="矩形 921614">
            <a:hlinkClick r:id="rId16" action="ppaction://hlinksldjump"/>
          </p:cNvPr>
          <p:cNvSpPr/>
          <p:nvPr userDrawn="1"/>
        </p:nvSpPr>
        <p:spPr>
          <a:xfrm>
            <a:off x="3086100" y="2286000"/>
            <a:ext cx="2946400" cy="495300"/>
          </a:xfrm>
          <a:prstGeom prst="rect">
            <a:avLst/>
          </a:prstGeom>
          <a:noFill/>
          <a:ln w="9525">
            <a:noFill/>
          </a:ln>
        </p:spPr>
        <p:txBody>
          <a:bodyPr/>
          <a:p>
            <a:endParaRPr lang="zh-CN" altLang="en-US"/>
          </a:p>
        </p:txBody>
      </p:sp>
      <p:sp>
        <p:nvSpPr>
          <p:cNvPr id="921616" name="矩形 921615">
            <a:hlinkClick r:id="rId17" action="ppaction://hlinksldjump"/>
          </p:cNvPr>
          <p:cNvSpPr/>
          <p:nvPr userDrawn="1"/>
        </p:nvSpPr>
        <p:spPr>
          <a:xfrm>
            <a:off x="2120900" y="3416300"/>
            <a:ext cx="4864100" cy="482600"/>
          </a:xfrm>
          <a:prstGeom prst="rect">
            <a:avLst/>
          </a:prstGeom>
          <a:noFill/>
          <a:ln w="9525">
            <a:noFill/>
          </a:ln>
        </p:spPr>
        <p:txBody>
          <a:bodyPr/>
          <a:p>
            <a:endParaRPr lang="zh-CN" altLang="en-US"/>
          </a:p>
        </p:txBody>
      </p:sp>
      <p:sp>
        <p:nvSpPr>
          <p:cNvPr id="921617" name="矩形 921616">
            <a:hlinkClick r:id="rId18" action="ppaction://hlinksldjump"/>
          </p:cNvPr>
          <p:cNvSpPr/>
          <p:nvPr userDrawn="1"/>
        </p:nvSpPr>
        <p:spPr>
          <a:xfrm>
            <a:off x="2806700" y="4572000"/>
            <a:ext cx="3492500" cy="457200"/>
          </a:xfrm>
          <a:prstGeom prst="rect">
            <a:avLst/>
          </a:prstGeom>
          <a:noFill/>
          <a:ln w="9525">
            <a:noFill/>
          </a:ln>
        </p:spPr>
        <p:txBody>
          <a:bodyPr/>
          <a:p>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033218" name="图片 1033217" descr="slide_background"/>
          <p:cNvPicPr>
            <a:picLocks noChangeAspect="1"/>
          </p:cNvPicPr>
          <p:nvPr userDrawn="1"/>
        </p:nvPicPr>
        <p:blipFill>
          <a:blip r:embed="rId13"/>
          <a:stretch>
            <a:fillRect/>
          </a:stretch>
        </p:blipFill>
        <p:spPr>
          <a:xfrm>
            <a:off x="3175" y="0"/>
            <a:ext cx="9140825" cy="6854825"/>
          </a:xfrm>
          <a:prstGeom prst="rect">
            <a:avLst/>
          </a:prstGeom>
          <a:noFill/>
          <a:ln w="9525">
            <a:noFill/>
          </a:ln>
        </p:spPr>
      </p:pic>
      <p:sp>
        <p:nvSpPr>
          <p:cNvPr id="1033219" name="文本框 1033218"/>
          <p:cNvSpPr txBox="1"/>
          <p:nvPr userDrawn="1"/>
        </p:nvSpPr>
        <p:spPr>
          <a:xfrm>
            <a:off x="896938" y="6654800"/>
            <a:ext cx="655637" cy="244475"/>
          </a:xfrm>
          <a:prstGeom prst="rect">
            <a:avLst/>
          </a:prstGeom>
          <a:noFill/>
          <a:ln w="9525">
            <a:noFill/>
          </a:ln>
        </p:spPr>
        <p:txBody>
          <a:bodyPr>
            <a:spAutoFit/>
          </a:bodyPr>
          <a:p>
            <a:pPr lvl="0" algn="ctr">
              <a:spcBef>
                <a:spcPct val="50000"/>
              </a:spcBef>
            </a:pPr>
            <a:fld id="{9A0DB2DC-4C9A-4742-B13C-FB6460FD3503}" type="slidenum">
              <a:rPr lang="en-GB" altLang="zh-CN" sz="1000" dirty="0">
                <a:solidFill>
                  <a:srgbClr val="5B0091"/>
                </a:solidFill>
                <a:cs typeface="Arial" panose="020B0604020202020204" pitchFamily="34" charset="0"/>
              </a:rPr>
            </a:fld>
            <a:r>
              <a:rPr lang="en-GB" altLang="zh-CN" sz="1000">
                <a:solidFill>
                  <a:srgbClr val="5B0091"/>
                </a:solidFill>
                <a:cs typeface="Arial" panose="020B0604020202020204" pitchFamily="34" charset="0"/>
              </a:rPr>
              <a:t> of 34</a:t>
            </a:r>
            <a:endParaRPr lang="en-GB" altLang="zh-CN" sz="1000">
              <a:solidFill>
                <a:srgbClr val="5B0091"/>
              </a:solidFill>
              <a:ea typeface="Arial" panose="020B0604020202020204" pitchFamily="34" charset="0"/>
            </a:endParaRPr>
          </a:p>
        </p:txBody>
      </p:sp>
      <p:sp>
        <p:nvSpPr>
          <p:cNvPr id="1033220" name="文本框 1033219"/>
          <p:cNvSpPr txBox="1"/>
          <p:nvPr userDrawn="1"/>
        </p:nvSpPr>
        <p:spPr>
          <a:xfrm>
            <a:off x="6445250" y="6654800"/>
            <a:ext cx="2133600" cy="244475"/>
          </a:xfrm>
          <a:prstGeom prst="rect">
            <a:avLst/>
          </a:prstGeom>
          <a:noFill/>
          <a:ln w="9525">
            <a:noFill/>
          </a:ln>
        </p:spPr>
        <p:txBody>
          <a:bodyPr>
            <a:spAutoFit/>
          </a:bodyPr>
          <a:p>
            <a:pPr lvl="0" algn="r" eaLnBrk="0" hangingPunct="0">
              <a:spcBef>
                <a:spcPct val="0"/>
              </a:spcBef>
            </a:pPr>
            <a:r>
              <a:rPr lang="en-GB" altLang="zh-CN" sz="1000">
                <a:solidFill>
                  <a:srgbClr val="5B0091"/>
                </a:solidFill>
                <a:cs typeface="Arial" panose="020B0604020202020204" pitchFamily="34" charset="0"/>
              </a:rPr>
              <a:t>© Boardworks Ltd 2008</a:t>
            </a:r>
            <a:endParaRPr lang="en-GB" altLang="zh-CN" sz="1000">
              <a:solidFill>
                <a:srgbClr val="5B0091"/>
              </a:solidFill>
              <a:ea typeface="Arial" panose="020B0604020202020204" pitchFamily="34" charset="0"/>
            </a:endParaRPr>
          </a:p>
        </p:txBody>
      </p:sp>
      <p:pic>
        <p:nvPicPr>
          <p:cNvPr id="1033221" name="图片 1033220" descr="back_arrow_trans">
            <a:hlinkClick r:id="" action="ppaction://hlinkshowjump?jump=previousslide"/>
          </p:cNvPr>
          <p:cNvPicPr>
            <a:picLocks noChangeAspect="1"/>
          </p:cNvPicPr>
          <p:nvPr userDrawn="1"/>
        </p:nvPicPr>
        <p:blipFill>
          <a:blip r:embed="rId14"/>
          <a:stretch>
            <a:fillRect/>
          </a:stretch>
        </p:blipFill>
        <p:spPr>
          <a:xfrm>
            <a:off x="107950" y="6167438"/>
            <a:ext cx="630238" cy="574675"/>
          </a:xfrm>
          <a:prstGeom prst="rect">
            <a:avLst/>
          </a:prstGeom>
          <a:noFill/>
          <a:ln w="9525">
            <a:noFill/>
          </a:ln>
        </p:spPr>
      </p:pic>
      <p:sp>
        <p:nvSpPr>
          <p:cNvPr id="1033222" name="标题 1033221"/>
          <p:cNvSpPr>
            <a:spLocks noGrp="1"/>
          </p:cNvSpPr>
          <p:nvPr>
            <p:ph type="title"/>
          </p:nvPr>
        </p:nvSpPr>
        <p:spPr>
          <a:xfrm>
            <a:off x="222250" y="53975"/>
            <a:ext cx="7240588" cy="549275"/>
          </a:xfrm>
          <a:prstGeom prst="rect">
            <a:avLst/>
          </a:prstGeom>
          <a:noFill/>
          <a:ln w="9525">
            <a:noFill/>
          </a:ln>
        </p:spPr>
        <p:txBody>
          <a:bodyPr anchor="ctr" anchorCtr="0"/>
          <a:p>
            <a:pPr lvl="0"/>
            <a:r>
              <a:rPr lang="en-GB" altLang="zh-CN" dirty="0"/>
              <a:t>Click to edit Master title style</a:t>
            </a:r>
            <a:endParaRPr lang="en-GB" altLang="zh-CN" dirty="0"/>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p:txStyles>
    <p:title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None/>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50000"/>
        </a:spcBef>
        <a:spcAft>
          <a:spcPct val="0"/>
        </a:spcAft>
        <a:buNone/>
        <a:defRPr sz="2400" b="0" i="0" u="none" kern="1200" baseline="0">
          <a:solidFill>
            <a:srgbClr val="010066"/>
          </a:solidFill>
          <a:latin typeface="Arial" panose="020B0604020202020204" pitchFamily="34"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endParaRPr lang="en-US"/>
          </a:p>
        </p:txBody>
      </p:sp>
      <p:sp>
        <p:nvSpPr>
          <p:cNvPr id="1029" name="Text Placeholder 2"/>
          <p:cNvSpPr>
            <a:spLocks noGrp="1"/>
          </p:cNvSpPr>
          <p:nvPr>
            <p:ph type="body" idx="1"/>
          </p:nvPr>
        </p:nvSpPr>
        <p:spPr>
          <a:xfrm>
            <a:off x="457200" y="1774825"/>
            <a:ext cx="8229600" cy="4625975"/>
          </a:xfrm>
          <a:prstGeom prst="rect">
            <a:avLst/>
          </a:prstGeom>
          <a:noFill/>
          <a:ln w="9525">
            <a:noFill/>
          </a:ln>
        </p:spPr>
        <p:txBody>
          <a:bodyPr lIns="54864" tIns="91440"/>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altLang="zh-CN" dirty="0"/>
              <a:t>Fifth level</a:t>
            </a:r>
            <a:endParaRPr altLang="zh-CN" dirty="0"/>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fontAlgn="auto" latinLnBrk="0" hangingPunct="1">
              <a:spcBef>
                <a:spcPts val="0"/>
              </a:spcBef>
              <a:spcAft>
                <a:spcPts val="0"/>
              </a:spcAft>
              <a:defRPr kumimoji="0" sz="1200">
                <a:solidFill>
                  <a:schemeClr val="tx1">
                    <a:tint val="9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A3422E-9103-4F34-8F35-6310ABB5B149}" type="datetimeFigureOut">
              <a:rPr kumimoji="0" lang="en-US" sz="1200" b="0" i="0" u="none" strike="noStrike" kern="1200" cap="none" spc="0" normalizeH="0" baseline="0" noProof="0">
                <a:ln>
                  <a:noFill/>
                </a:ln>
                <a:solidFill>
                  <a:schemeClr val="tx1">
                    <a:tint val="9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fontAlgn="auto" latinLnBrk="0" hangingPunct="1">
              <a:spcBef>
                <a:spcPts val="0"/>
              </a:spcBef>
              <a:spcAft>
                <a:spcPts val="0"/>
              </a:spcAft>
              <a:defRPr kumimoji="0" sz="1200">
                <a:solidFill>
                  <a:schemeClr val="tx1">
                    <a:tint val="9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200" b="0" i="0" u="none" strike="noStrike" kern="1200" cap="none" spc="0" normalizeH="0" baseline="0" noProof="0">
              <a:ln>
                <a:noFill/>
              </a:ln>
              <a:solidFill>
                <a:schemeClr val="tx1">
                  <a:tint val="9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a:defRPr sz="1200">
                <a:solidFill>
                  <a:srgbClr val="3F3F3F"/>
                </a:solidFill>
                <a:latin typeface="Corbel" panose="020B0503020204020204" pitchFamily="34" charset="0"/>
              </a:defRPr>
            </a:lvl1pPr>
          </a:lstStyle>
          <a:p>
            <a:pPr lvl="0" eaLnBrk="1" hangingPunct="1"/>
            <a:fld id="{9A0DB2DC-4C9A-4742-B13C-FB6460FD3503}" type="slidenum">
              <a:rPr lang="en-GB" altLang="zh-CN" dirty="0"/>
            </a:fld>
            <a:endParaRPr lang="en-GB"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anose="020B0503020204020204" pitchFamily="34" charset="0"/>
        </a:defRPr>
      </a:lvl2pPr>
      <a:lvl3pPr algn="l" rtl="0" eaLnBrk="0" fontAlgn="base" hangingPunct="0">
        <a:spcBef>
          <a:spcPct val="0"/>
        </a:spcBef>
        <a:spcAft>
          <a:spcPct val="0"/>
        </a:spcAft>
        <a:defRPr sz="4500" b="1">
          <a:solidFill>
            <a:srgbClr val="FFC800"/>
          </a:solidFill>
          <a:latin typeface="Corbel" panose="020B0503020204020204" pitchFamily="34" charset="0"/>
        </a:defRPr>
      </a:lvl3pPr>
      <a:lvl4pPr algn="l" rtl="0" eaLnBrk="0" fontAlgn="base" hangingPunct="0">
        <a:spcBef>
          <a:spcPct val="0"/>
        </a:spcBef>
        <a:spcAft>
          <a:spcPct val="0"/>
        </a:spcAft>
        <a:defRPr sz="4500" b="1">
          <a:solidFill>
            <a:srgbClr val="FFC800"/>
          </a:solidFill>
          <a:latin typeface="Corbel" panose="020B0503020204020204" pitchFamily="34" charset="0"/>
        </a:defRPr>
      </a:lvl4pPr>
      <a:lvl5pPr algn="l" rtl="0" eaLnBrk="0" fontAlgn="base" hangingPunct="0">
        <a:spcBef>
          <a:spcPct val="0"/>
        </a:spcBef>
        <a:spcAft>
          <a:spcPct val="0"/>
        </a:spcAft>
        <a:defRPr sz="4500" b="1">
          <a:solidFill>
            <a:srgbClr val="FFC800"/>
          </a:solidFill>
          <a:latin typeface="Corbel" panose="020B0503020204020204" pitchFamily="34" charset="0"/>
        </a:defRPr>
      </a:lvl5pPr>
      <a:lvl6pPr marL="457200" algn="l" rtl="0" fontAlgn="base">
        <a:spcBef>
          <a:spcPct val="0"/>
        </a:spcBef>
        <a:spcAft>
          <a:spcPct val="0"/>
        </a:spcAft>
        <a:defRPr sz="4500" b="1">
          <a:solidFill>
            <a:srgbClr val="FFC800"/>
          </a:solidFill>
          <a:latin typeface="Corbel" panose="020B0503020204020204" pitchFamily="34" charset="0"/>
        </a:defRPr>
      </a:lvl6pPr>
      <a:lvl7pPr marL="914400" algn="l" rtl="0" fontAlgn="base">
        <a:spcBef>
          <a:spcPct val="0"/>
        </a:spcBef>
        <a:spcAft>
          <a:spcPct val="0"/>
        </a:spcAft>
        <a:defRPr sz="4500" b="1">
          <a:solidFill>
            <a:srgbClr val="FFC800"/>
          </a:solidFill>
          <a:latin typeface="Corbel" panose="020B0503020204020204" pitchFamily="34" charset="0"/>
        </a:defRPr>
      </a:lvl7pPr>
      <a:lvl8pPr marL="1371600" algn="l" rtl="0" fontAlgn="base">
        <a:spcBef>
          <a:spcPct val="0"/>
        </a:spcBef>
        <a:spcAft>
          <a:spcPct val="0"/>
        </a:spcAft>
        <a:defRPr sz="4500" b="1">
          <a:solidFill>
            <a:srgbClr val="FFC800"/>
          </a:solidFill>
          <a:latin typeface="Corbel" panose="020B0503020204020204" pitchFamily="34" charset="0"/>
        </a:defRPr>
      </a:lvl8pPr>
      <a:lvl9pPr marL="1828800" algn="l" rtl="0" fontAlgn="base">
        <a:spcBef>
          <a:spcPct val="0"/>
        </a:spcBef>
        <a:spcAft>
          <a:spcPct val="0"/>
        </a:spcAft>
        <a:defRPr sz="4500" b="1">
          <a:solidFill>
            <a:srgbClr val="FFC800"/>
          </a:solidFill>
          <a:latin typeface="Corbel" panose="020B0503020204020204" pitchFamily="34" charset="0"/>
        </a:defRPr>
      </a:lvl9pPr>
    </p:titleStyle>
    <p:bodyStyle>
      <a:lvl1pPr marL="438150" indent="-319405"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tx1"/>
          </a:solidFill>
          <a:latin typeface="+mn-lt"/>
          <a:ea typeface="+mn-ea"/>
          <a:cs typeface="+mn-cs"/>
        </a:defRPr>
      </a:lvl2pPr>
      <a:lvl3pPr marL="995680"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6025" indent="-182880"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5575" indent="-182880"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tx1"/>
          </a:solidFill>
          <a:latin typeface="+mn-lt"/>
          <a:ea typeface="+mn-ea"/>
          <a:cs typeface="+mn-cs"/>
        </a:defRPr>
      </a:lvl5pPr>
      <a:lvl6pPr marL="1627505" indent="-182880" algn="l" rtl="0" eaLnBrk="1" latinLnBrk="0" hangingPunct="1">
        <a:spcBef>
          <a:spcPct val="20000"/>
        </a:spcBef>
        <a:buClr>
          <a:schemeClr val="accent6"/>
        </a:buClr>
        <a:buSzPct val="100000"/>
        <a:buFont typeface="Wingdings 2" panose="05020102010507070707"/>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panose="05020102010507070707"/>
        <a:buChar char=""/>
        <a:defRPr kumimoji="0" sz="1800" kern="1200">
          <a:solidFill>
            <a:schemeClr val="tx1"/>
          </a:solidFill>
          <a:latin typeface="+mn-lt"/>
          <a:ea typeface="+mn-ea"/>
          <a:cs typeface="+mn-cs"/>
        </a:defRPr>
      </a:lvl7pPr>
      <a:lvl8pPr marL="2030095" indent="-182880" algn="l" rtl="0" eaLnBrk="1" latinLnBrk="0" hangingPunct="1">
        <a:spcBef>
          <a:spcPct val="20000"/>
        </a:spcBef>
        <a:buClr>
          <a:schemeClr val="accent2"/>
        </a:buClr>
        <a:buFont typeface="Wingdings 2" panose="05020102010507070707" pitchFamily="18" charset="2"/>
        <a:buChar char=""/>
        <a:defRPr kumimoji="0" sz="1800" kern="1200">
          <a:solidFill>
            <a:schemeClr val="tx1"/>
          </a:solidFill>
          <a:latin typeface="+mn-lt"/>
          <a:ea typeface="+mn-ea"/>
          <a:cs typeface="+mn-cs"/>
        </a:defRPr>
      </a:lvl8pPr>
      <a:lvl9pPr marL="2231390" indent="-182880" algn="l" rtl="0" eaLnBrk="1" latinLnBrk="0" hangingPunct="1">
        <a:spcBef>
          <a:spcPct val="20000"/>
        </a:spcBef>
        <a:buClr>
          <a:schemeClr val="accent3"/>
        </a:buClr>
        <a:buFont typeface="Wingdings 2" panose="05020102010507070707"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17.wmf"/><Relationship Id="rId2" Type="http://schemas.openxmlformats.org/officeDocument/2006/relationships/image" Target="../media/image2.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23.wmf"/><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24.wmf"/><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26.wmf"/><Relationship Id="rId2" Type="http://schemas.openxmlformats.org/officeDocument/2006/relationships/image" Target="../media/image2.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27.wmf"/><Relationship Id="rId2" Type="http://schemas.openxmlformats.org/officeDocument/2006/relationships/image" Target="../media/image2.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image" Target="../media/image29.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30.wmf"/><Relationship Id="rId2" Type="http://schemas.openxmlformats.org/officeDocument/2006/relationships/image" Target="../media/image2.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31.wmf"/><Relationship Id="rId2" Type="http://schemas.openxmlformats.org/officeDocument/2006/relationships/image" Target="../media/image2.png"/><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32.wmf"/><Relationship Id="rId2" Type="http://schemas.openxmlformats.org/officeDocument/2006/relationships/image" Target="../media/image2.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34.wmf"/><Relationship Id="rId2" Type="http://schemas.openxmlformats.org/officeDocument/2006/relationships/image" Target="../media/image2.pn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35.wmf"/><Relationship Id="rId2" Type="http://schemas.openxmlformats.org/officeDocument/2006/relationships/image" Target="../media/image2.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2.xml"/><Relationship Id="rId3" Type="http://schemas.openxmlformats.org/officeDocument/2006/relationships/image" Target="../media/image37.wmf"/><Relationship Id="rId2" Type="http://schemas.openxmlformats.org/officeDocument/2006/relationships/image" Target="../media/image2.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jpeg"/><Relationship Id="rId1" Type="http://schemas.openxmlformats.org/officeDocument/2006/relationships/image" Target="../media/image38.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2.xml"/><Relationship Id="rId3" Type="http://schemas.openxmlformats.org/officeDocument/2006/relationships/image" Target="../media/image40.wmf"/><Relationship Id="rId2" Type="http://schemas.openxmlformats.org/officeDocument/2006/relationships/image" Target="../media/image2.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43.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11.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2.xml"/><Relationship Id="rId4" Type="http://schemas.openxmlformats.org/officeDocument/2006/relationships/image" Target="../media/image50.wmf"/><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2.xml"/><Relationship Id="rId3" Type="http://schemas.openxmlformats.org/officeDocument/2006/relationships/image" Target="../media/image51.wmf"/><Relationship Id="rId2" Type="http://schemas.openxmlformats.org/officeDocument/2006/relationships/image" Target="../media/image2.png"/><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53.jpe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2.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2.xml"/><Relationship Id="rId3" Type="http://schemas.openxmlformats.org/officeDocument/2006/relationships/image" Target="../media/image70.wmf"/><Relationship Id="rId2" Type="http://schemas.openxmlformats.org/officeDocument/2006/relationships/image" Target="../media/image2.png"/><Relationship Id="rId1" Type="http://schemas.openxmlformats.org/officeDocument/2006/relationships/image" Target="../media/image14.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2.xml"/><Relationship Id="rId3" Type="http://schemas.openxmlformats.org/officeDocument/2006/relationships/image" Target="../media/image71.wmf"/><Relationship Id="rId2" Type="http://schemas.openxmlformats.org/officeDocument/2006/relationships/image" Target="../media/image2.png"/><Relationship Id="rId1" Type="http://schemas.openxmlformats.org/officeDocument/2006/relationships/image" Target="../media/image14.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2.xml"/><Relationship Id="rId2" Type="http://schemas.openxmlformats.org/officeDocument/2006/relationships/image" Target="../media/image72.wmf"/><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5.wmf"/><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0514" name="标题 960513"/>
          <p:cNvSpPr>
            <a:spLocks noGrp="1"/>
          </p:cNvSpPr>
          <p:nvPr>
            <p:ph type="title" idx="4294967295"/>
          </p:nvPr>
        </p:nvSpPr>
        <p:spPr>
          <a:xfrm>
            <a:off x="222250" y="53975"/>
            <a:ext cx="7697788" cy="549275"/>
          </a:xfrm>
        </p:spPr>
        <p:txBody>
          <a:bodyPr anchor="ctr" anchorCtr="0"/>
          <a:p>
            <a:r>
              <a:rPr lang="en-GB" altLang="zh-CN"/>
              <a:t>Why do enzymes increase the rate?</a:t>
            </a:r>
            <a:endParaRPr lang="en-GB" altLang="zh-CN"/>
          </a:p>
        </p:txBody>
      </p:sp>
      <p:pic>
        <p:nvPicPr>
          <p:cNvPr id="960520" name="图片 96051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60522" name="图片 96052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2049" name="图片 2048" descr="ppt/media/image17.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pic>
        <p:nvPicPr>
          <p:cNvPr id="107" name="图片 106"/>
          <p:cNvPicPr/>
          <p:nvPr/>
        </p:nvPicPr>
        <p:blipFill>
          <a:blip r:embed="rId1"/>
          <a:stretch>
            <a:fillRect/>
          </a:stretch>
        </p:blipFill>
        <p:spPr>
          <a:xfrm>
            <a:off x="1918683" y="-190500"/>
            <a:ext cx="4925635" cy="68580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t="21792"/>
          <a:stretch>
            <a:fillRect/>
          </a:stretch>
        </p:blipFill>
        <p:spPr>
          <a:xfrm>
            <a:off x="1053133" y="2606313"/>
            <a:ext cx="6752013" cy="3960440"/>
          </a:xfrm>
        </p:spPr>
      </p:pic>
      <p:sp>
        <p:nvSpPr>
          <p:cNvPr id="3" name="文本框 2"/>
          <p:cNvSpPr txBox="1"/>
          <p:nvPr/>
        </p:nvSpPr>
        <p:spPr>
          <a:xfrm>
            <a:off x="532130" y="1037590"/>
            <a:ext cx="8079105" cy="1568450"/>
          </a:xfrm>
          <a:prstGeom prst="rect">
            <a:avLst/>
          </a:prstGeom>
          <a:noFill/>
        </p:spPr>
        <p:txBody>
          <a:bodyPr wrap="square" rtlCol="0" anchor="t">
            <a:spAutoFit/>
          </a:bodyPr>
          <a:p>
            <a:r>
              <a:rPr lang="zh-CN" altLang="en-US"/>
              <a:t>activation energy: </a:t>
            </a:r>
            <a:r>
              <a:rPr lang="zh-CN" altLang="en-US">
                <a:highlight>
                  <a:srgbClr val="FFFF00"/>
                </a:highlight>
              </a:rPr>
              <a:t>the energy that must be</a:t>
            </a:r>
            <a:r>
              <a:rPr lang="en-US" altLang="zh-CN">
                <a:highlight>
                  <a:srgbClr val="FFFF00"/>
                </a:highlight>
              </a:rPr>
              <a:t> </a:t>
            </a:r>
            <a:r>
              <a:rPr lang="zh-CN" altLang="en-US">
                <a:highlight>
                  <a:srgbClr val="FFFF00"/>
                </a:highlight>
              </a:rPr>
              <a:t>provided to make a reaction take place</a:t>
            </a:r>
            <a:r>
              <a:rPr lang="zh-CN" altLang="en-US"/>
              <a:t>; </a:t>
            </a:r>
            <a:r>
              <a:rPr lang="zh-CN" altLang="en-US">
                <a:solidFill>
                  <a:srgbClr val="FF0000"/>
                </a:solidFill>
              </a:rPr>
              <a:t>enzymes</a:t>
            </a:r>
            <a:r>
              <a:rPr lang="en-US" altLang="zh-CN">
                <a:solidFill>
                  <a:srgbClr val="FF0000"/>
                </a:solidFill>
              </a:rPr>
              <a:t> </a:t>
            </a:r>
            <a:r>
              <a:rPr lang="zh-CN" altLang="en-US">
                <a:solidFill>
                  <a:srgbClr val="FF0000"/>
                </a:solidFill>
              </a:rPr>
              <a:t>reduce the activation </a:t>
            </a:r>
            <a:r>
              <a:rPr lang="zh-CN" altLang="en-US"/>
              <a:t>energy required for a</a:t>
            </a:r>
            <a:r>
              <a:rPr lang="en-US" altLang="zh-CN"/>
              <a:t> </a:t>
            </a:r>
            <a:r>
              <a:rPr lang="zh-CN" altLang="en-US"/>
              <a:t>substrate to change into a product</a:t>
            </a:r>
            <a:endParaRPr lang="zh-CN" altLang="en-US"/>
          </a:p>
        </p:txBody>
      </p:sp>
      <p:sp>
        <p:nvSpPr>
          <p:cNvPr id="4" name="标题 3"/>
          <p:cNvSpPr/>
          <p:nvPr>
            <p:ph type="title"/>
          </p:nvPr>
        </p:nvSpPr>
        <p:spPr/>
        <p:txBody>
          <a:bodyPr/>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1"/>
          <a:srcRect t="7767" r="69760" b="27508"/>
          <a:stretch>
            <a:fillRect/>
          </a:stretch>
        </p:blipFill>
        <p:spPr>
          <a:xfrm>
            <a:off x="3347864" y="2348880"/>
            <a:ext cx="2125676" cy="2952328"/>
          </a:xfrm>
          <a:prstGeom prst="rect">
            <a:avLst/>
          </a:prstGeom>
        </p:spPr>
      </p:pic>
      <p:sp>
        <p:nvSpPr>
          <p:cNvPr id="8" name="Rectangle 7"/>
          <p:cNvSpPr/>
          <p:nvPr/>
        </p:nvSpPr>
        <p:spPr>
          <a:xfrm>
            <a:off x="4105388" y="3825044"/>
            <a:ext cx="1368152" cy="2880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3702050" y="4468495"/>
            <a:ext cx="1560195" cy="460375"/>
          </a:xfrm>
          <a:prstGeom prst="rect">
            <a:avLst/>
          </a:prstGeom>
          <a:noFill/>
        </p:spPr>
        <p:txBody>
          <a:bodyPr wrap="square" rtlCol="0">
            <a:spAutoFit/>
          </a:bodyPr>
          <a:lstStyle/>
          <a:p>
            <a:r>
              <a:rPr lang="en-GB" dirty="0"/>
              <a:t>Enzyme</a:t>
            </a:r>
            <a:endParaRPr lang="en-GB" dirty="0"/>
          </a:p>
        </p:txBody>
      </p:sp>
      <p:sp>
        <p:nvSpPr>
          <p:cNvPr id="10" name="TextBox 9"/>
          <p:cNvSpPr txBox="1"/>
          <p:nvPr/>
        </p:nvSpPr>
        <p:spPr>
          <a:xfrm>
            <a:off x="3608705" y="2778125"/>
            <a:ext cx="1995805" cy="460375"/>
          </a:xfrm>
          <a:prstGeom prst="rect">
            <a:avLst/>
          </a:prstGeom>
          <a:noFill/>
        </p:spPr>
        <p:txBody>
          <a:bodyPr wrap="square" rtlCol="0">
            <a:spAutoFit/>
          </a:bodyPr>
          <a:lstStyle/>
          <a:p>
            <a:r>
              <a:rPr lang="en-GB" dirty="0">
                <a:solidFill>
                  <a:schemeClr val="bg1"/>
                </a:solidFill>
              </a:rPr>
              <a:t>Substrate</a:t>
            </a:r>
            <a:endParaRPr lang="en-GB" dirty="0">
              <a:solidFill>
                <a:schemeClr val="bg1"/>
              </a:solidFill>
            </a:endParaRPr>
          </a:p>
        </p:txBody>
      </p:sp>
      <p:sp>
        <p:nvSpPr>
          <p:cNvPr id="11" name="TextBox 10"/>
          <p:cNvSpPr txBox="1"/>
          <p:nvPr/>
        </p:nvSpPr>
        <p:spPr>
          <a:xfrm>
            <a:off x="5560695" y="3599815"/>
            <a:ext cx="3074035" cy="1752600"/>
          </a:xfrm>
          <a:prstGeom prst="rect">
            <a:avLst/>
          </a:prstGeom>
          <a:noFill/>
        </p:spPr>
        <p:txBody>
          <a:bodyPr wrap="square" rtlCol="0">
            <a:spAutoFit/>
          </a:bodyPr>
          <a:lstStyle/>
          <a:p>
            <a:r>
              <a:rPr lang="en-GB" b="1" u="sng" dirty="0"/>
              <a:t>Active Site</a:t>
            </a:r>
            <a:endParaRPr lang="en-GB" b="1" u="sng" dirty="0"/>
          </a:p>
          <a:p>
            <a:r>
              <a:rPr lang="en-GB" dirty="0"/>
              <a:t>Location on enzyme where reaction occurs</a:t>
            </a:r>
            <a:endParaRPr lang="en-GB" dirty="0"/>
          </a:p>
        </p:txBody>
      </p:sp>
      <p:sp>
        <p:nvSpPr>
          <p:cNvPr id="18" name="TextBox 17"/>
          <p:cNvSpPr txBox="1"/>
          <p:nvPr/>
        </p:nvSpPr>
        <p:spPr>
          <a:xfrm>
            <a:off x="5796136" y="1835929"/>
            <a:ext cx="1905332" cy="923330"/>
          </a:xfrm>
          <a:prstGeom prst="rect">
            <a:avLst/>
          </a:prstGeom>
          <a:noFill/>
        </p:spPr>
        <p:txBody>
          <a:bodyPr wrap="square" rtlCol="0">
            <a:spAutoFit/>
          </a:bodyPr>
          <a:lstStyle/>
          <a:p>
            <a:r>
              <a:rPr lang="en-GB" b="1" u="sng" dirty="0"/>
              <a:t>Substrate</a:t>
            </a:r>
            <a:endParaRPr lang="en-GB" b="1" u="sng" dirty="0"/>
          </a:p>
          <a:p>
            <a:r>
              <a:rPr lang="en-GB" dirty="0"/>
              <a:t>Molecule to be broken down</a:t>
            </a:r>
            <a:endParaRPr lang="en-GB" dirty="0"/>
          </a:p>
        </p:txBody>
      </p:sp>
      <p:grpSp>
        <p:nvGrpSpPr>
          <p:cNvPr id="24" name="Group 23"/>
          <p:cNvGrpSpPr/>
          <p:nvPr/>
        </p:nvGrpSpPr>
        <p:grpSpPr>
          <a:xfrm>
            <a:off x="3364796" y="2348880"/>
            <a:ext cx="2084423" cy="2979822"/>
            <a:chOff x="3389937" y="2348880"/>
            <a:chExt cx="2084423" cy="2979822"/>
          </a:xfrm>
        </p:grpSpPr>
        <p:pic>
          <p:nvPicPr>
            <p:cNvPr id="21" name="Picture 20"/>
            <p:cNvPicPr>
              <a:picLocks noChangeAspect="1"/>
            </p:cNvPicPr>
            <p:nvPr/>
          </p:nvPicPr>
          <p:blipFill rotWithShape="1">
            <a:blip r:embed="rId1"/>
            <a:srcRect l="35105" t="18911" r="33085" b="26704"/>
            <a:stretch>
              <a:fillRect/>
            </a:stretch>
          </p:blipFill>
          <p:spPr>
            <a:xfrm>
              <a:off x="3389937" y="2348880"/>
              <a:ext cx="2084423" cy="2979822"/>
            </a:xfrm>
            <a:prstGeom prst="rect">
              <a:avLst/>
            </a:prstGeom>
          </p:spPr>
        </p:pic>
        <p:sp>
          <p:nvSpPr>
            <p:cNvPr id="23" name="Rectangle 22"/>
            <p:cNvSpPr/>
            <p:nvPr/>
          </p:nvSpPr>
          <p:spPr>
            <a:xfrm>
              <a:off x="5053145" y="3505596"/>
              <a:ext cx="412433" cy="2880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TextBox 25"/>
          <p:cNvSpPr txBox="1"/>
          <p:nvPr/>
        </p:nvSpPr>
        <p:spPr>
          <a:xfrm>
            <a:off x="5763260" y="1833880"/>
            <a:ext cx="3281045" cy="1752600"/>
          </a:xfrm>
          <a:prstGeom prst="rect">
            <a:avLst/>
          </a:prstGeom>
          <a:solidFill>
            <a:srgbClr val="5273BC"/>
          </a:solidFill>
        </p:spPr>
        <p:txBody>
          <a:bodyPr wrap="square" rtlCol="0">
            <a:spAutoFit/>
          </a:bodyPr>
          <a:lstStyle/>
          <a:p>
            <a:r>
              <a:rPr lang="en-GB" b="1" u="sng" dirty="0"/>
              <a:t>Substrate</a:t>
            </a:r>
            <a:endParaRPr lang="en-GB" b="1" u="sng" dirty="0"/>
          </a:p>
          <a:p>
            <a:r>
              <a:rPr lang="en-GB" dirty="0"/>
              <a:t>Molecule has the exact shape for this particular enzyme</a:t>
            </a:r>
            <a:endParaRPr lang="en-GB" dirty="0"/>
          </a:p>
        </p:txBody>
      </p:sp>
      <p:sp>
        <p:nvSpPr>
          <p:cNvPr id="27" name="TextBox 26"/>
          <p:cNvSpPr txBox="1"/>
          <p:nvPr/>
        </p:nvSpPr>
        <p:spPr>
          <a:xfrm>
            <a:off x="5604510" y="3553460"/>
            <a:ext cx="3223895" cy="1753235"/>
          </a:xfrm>
          <a:prstGeom prst="rect">
            <a:avLst/>
          </a:prstGeom>
          <a:solidFill>
            <a:srgbClr val="4668AF"/>
          </a:solidFill>
        </p:spPr>
        <p:txBody>
          <a:bodyPr wrap="square" rtlCol="0">
            <a:noAutofit/>
          </a:bodyPr>
          <a:lstStyle/>
          <a:p>
            <a:r>
              <a:rPr lang="en-GB" b="1" u="sng" dirty="0"/>
              <a:t>Active Site</a:t>
            </a:r>
            <a:endParaRPr lang="en-GB" b="1" u="sng" dirty="0"/>
          </a:p>
          <a:p>
            <a:r>
              <a:rPr lang="en-GB" dirty="0"/>
              <a:t>Site shape matches that of the substrate</a:t>
            </a:r>
            <a:endParaRPr lang="en-GB" dirty="0"/>
          </a:p>
        </p:txBody>
      </p:sp>
      <p:sp>
        <p:nvSpPr>
          <p:cNvPr id="29" name="TextBox 28"/>
          <p:cNvSpPr txBox="1"/>
          <p:nvPr/>
        </p:nvSpPr>
        <p:spPr>
          <a:xfrm>
            <a:off x="85090" y="2736215"/>
            <a:ext cx="3364230" cy="1783080"/>
          </a:xfrm>
          <a:prstGeom prst="rect">
            <a:avLst/>
          </a:prstGeom>
          <a:solidFill>
            <a:srgbClr val="5273BC"/>
          </a:solidFill>
        </p:spPr>
        <p:txBody>
          <a:bodyPr wrap="square" rtlCol="0">
            <a:spAutoFit/>
          </a:bodyPr>
          <a:lstStyle/>
          <a:p>
            <a:r>
              <a:rPr lang="en-GB" sz="2000" b="1" u="sng" dirty="0">
                <a:solidFill>
                  <a:schemeClr val="bg1"/>
                </a:solidFill>
              </a:rPr>
              <a:t>Enzyme-substrate complex</a:t>
            </a:r>
            <a:endParaRPr lang="en-GB" sz="2000" b="1" u="sng" dirty="0">
              <a:solidFill>
                <a:schemeClr val="bg1"/>
              </a:solidFill>
            </a:endParaRPr>
          </a:p>
          <a:p>
            <a:r>
              <a:rPr lang="en-GB" sz="2000" dirty="0">
                <a:solidFill>
                  <a:schemeClr val="bg1"/>
                </a:solidFill>
              </a:rPr>
              <a:t>A substrate fits exactly into the active site of the enzyme</a:t>
            </a:r>
            <a:endParaRPr lang="en-GB" sz="2000" dirty="0">
              <a:solidFill>
                <a:schemeClr val="bg1"/>
              </a:solidFill>
            </a:endParaRPr>
          </a:p>
        </p:txBody>
      </p:sp>
      <p:grpSp>
        <p:nvGrpSpPr>
          <p:cNvPr id="34" name="Group 33"/>
          <p:cNvGrpSpPr/>
          <p:nvPr/>
        </p:nvGrpSpPr>
        <p:grpSpPr>
          <a:xfrm>
            <a:off x="2027862" y="2568871"/>
            <a:ext cx="3421343" cy="2999226"/>
            <a:chOff x="3355647" y="2469811"/>
            <a:chExt cx="3421343" cy="2999226"/>
          </a:xfrm>
        </p:grpSpPr>
        <p:pic>
          <p:nvPicPr>
            <p:cNvPr id="22" name="Picture 21"/>
            <p:cNvPicPr>
              <a:picLocks noChangeAspect="1"/>
            </p:cNvPicPr>
            <p:nvPr/>
          </p:nvPicPr>
          <p:blipFill rotWithShape="1">
            <a:blip r:embed="rId1"/>
            <a:srcRect l="71082" t="7983" b="24703"/>
            <a:stretch>
              <a:fillRect/>
            </a:stretch>
          </p:blipFill>
          <p:spPr>
            <a:xfrm>
              <a:off x="4643899" y="2469811"/>
              <a:ext cx="2133091" cy="2999226"/>
            </a:xfrm>
            <a:prstGeom prst="rect">
              <a:avLst/>
            </a:prstGeom>
          </p:spPr>
        </p:pic>
        <p:sp>
          <p:nvSpPr>
            <p:cNvPr id="30" name="Rectangle 29"/>
            <p:cNvSpPr/>
            <p:nvPr/>
          </p:nvSpPr>
          <p:spPr>
            <a:xfrm>
              <a:off x="3355647" y="3721292"/>
              <a:ext cx="412433" cy="2880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H="1">
            <a:off x="4644008" y="3872630"/>
            <a:ext cx="1038866" cy="425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4950762" y="2108831"/>
            <a:ext cx="845374" cy="898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763260" y="1833880"/>
            <a:ext cx="3173730" cy="1719580"/>
          </a:xfrm>
          <a:prstGeom prst="rect">
            <a:avLst/>
          </a:prstGeom>
          <a:solidFill>
            <a:srgbClr val="5273BC"/>
          </a:solidFill>
        </p:spPr>
        <p:txBody>
          <a:bodyPr wrap="square" rtlCol="0">
            <a:noAutofit/>
          </a:bodyPr>
          <a:lstStyle/>
          <a:p>
            <a:r>
              <a:rPr lang="en-GB" sz="2000" b="1" u="sng" dirty="0">
                <a:solidFill>
                  <a:schemeClr val="bg1"/>
                </a:solidFill>
              </a:rPr>
              <a:t>Products</a:t>
            </a:r>
            <a:endParaRPr lang="en-GB" sz="2000" b="1" u="sng" dirty="0">
              <a:solidFill>
                <a:schemeClr val="bg1"/>
              </a:solidFill>
            </a:endParaRPr>
          </a:p>
          <a:p>
            <a:r>
              <a:rPr lang="en-GB" sz="2000" dirty="0">
                <a:solidFill>
                  <a:schemeClr val="bg1"/>
                </a:solidFill>
              </a:rPr>
              <a:t>Substrate broken down into smaller pieces</a:t>
            </a:r>
            <a:endParaRPr lang="en-GB" sz="2000" dirty="0">
              <a:solidFill>
                <a:schemeClr val="bg1"/>
              </a:solidFill>
            </a:endParaRPr>
          </a:p>
        </p:txBody>
      </p:sp>
      <p:sp>
        <p:nvSpPr>
          <p:cNvPr id="32" name="TextBox 31"/>
          <p:cNvSpPr txBox="1"/>
          <p:nvPr/>
        </p:nvSpPr>
        <p:spPr>
          <a:xfrm>
            <a:off x="5618480" y="3505835"/>
            <a:ext cx="3270250" cy="2091055"/>
          </a:xfrm>
          <a:prstGeom prst="rect">
            <a:avLst/>
          </a:prstGeom>
          <a:solidFill>
            <a:srgbClr val="4668AF"/>
          </a:solidFill>
        </p:spPr>
        <p:txBody>
          <a:bodyPr wrap="square" rtlCol="0">
            <a:spAutoFit/>
          </a:bodyPr>
          <a:lstStyle/>
          <a:p>
            <a:r>
              <a:rPr lang="en-GB" sz="2000" b="1" u="sng" dirty="0">
                <a:solidFill>
                  <a:schemeClr val="bg1"/>
                </a:solidFill>
              </a:rPr>
              <a:t>Active Site</a:t>
            </a:r>
            <a:endParaRPr lang="en-GB" sz="2000" b="1" u="sng" dirty="0">
              <a:solidFill>
                <a:schemeClr val="bg1"/>
              </a:solidFill>
            </a:endParaRPr>
          </a:p>
          <a:p>
            <a:r>
              <a:rPr lang="en-GB" sz="2000" dirty="0">
                <a:solidFill>
                  <a:schemeClr val="bg1"/>
                </a:solidFill>
              </a:rPr>
              <a:t>Releases the products which no longer fit into the active site.  Now free to bind with another substrate molecule</a:t>
            </a:r>
            <a:r>
              <a:rPr lang="zh-CN" altLang="en-GB" sz="2000" dirty="0">
                <a:solidFill>
                  <a:schemeClr val="bg1"/>
                </a:solidFill>
              </a:rPr>
              <a:t>，</a:t>
            </a:r>
            <a:r>
              <a:rPr lang="en-US" altLang="zh-CN" sz="2000" dirty="0">
                <a:solidFill>
                  <a:schemeClr val="bg1"/>
                </a:solidFill>
              </a:rPr>
              <a:t>reuse</a:t>
            </a:r>
            <a:endParaRPr lang="en-US" altLang="zh-CN" sz="2000" dirty="0">
              <a:solidFill>
                <a:schemeClr val="bg1"/>
              </a:solidFill>
            </a:endParaRPr>
          </a:p>
        </p:txBody>
      </p:sp>
      <p:sp>
        <p:nvSpPr>
          <p:cNvPr id="35" name="Explosion 1 34"/>
          <p:cNvSpPr/>
          <p:nvPr/>
        </p:nvSpPr>
        <p:spPr>
          <a:xfrm rot="20826192">
            <a:off x="103799" y="4366022"/>
            <a:ext cx="3486016" cy="2414693"/>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u="sng" dirty="0"/>
              <a:t>Extension</a:t>
            </a:r>
            <a:r>
              <a:rPr lang="en-GB" dirty="0"/>
              <a:t>:</a:t>
            </a:r>
            <a:endParaRPr lang="en-GB" dirty="0"/>
          </a:p>
          <a:p>
            <a:pPr algn="ctr"/>
            <a:r>
              <a:rPr lang="en-GB" dirty="0"/>
              <a:t>What does this mechanism remind you of?</a:t>
            </a:r>
            <a:endParaRPr lang="en-GB" dirty="0"/>
          </a:p>
        </p:txBody>
      </p:sp>
      <p:pic>
        <p:nvPicPr>
          <p:cNvPr id="36" name="Picture 35"/>
          <p:cNvPicPr>
            <a:picLocks noChangeAspect="1"/>
          </p:cNvPicPr>
          <p:nvPr/>
        </p:nvPicPr>
        <p:blipFill>
          <a:blip r:embed="rId2"/>
          <a:stretch>
            <a:fillRect/>
          </a:stretch>
        </p:blipFill>
        <p:spPr>
          <a:xfrm>
            <a:off x="3702116" y="5567865"/>
            <a:ext cx="1671333" cy="1112481"/>
          </a:xfrm>
          <a:prstGeom prst="rect">
            <a:avLst/>
          </a:prstGeom>
        </p:spPr>
      </p:pic>
      <p:sp>
        <p:nvSpPr>
          <p:cNvPr id="4" name="Title 1"/>
          <p:cNvSpPr>
            <a:spLocks noGrp="1"/>
          </p:cNvSpPr>
          <p:nvPr/>
        </p:nvSpPr>
        <p:spPr>
          <a:xfrm>
            <a:off x="539750" y="18846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anose="020B0503020204020204" pitchFamily="34" charset="0"/>
              </a:defRPr>
            </a:lvl2pPr>
            <a:lvl3pPr algn="l" rtl="0" eaLnBrk="0" fontAlgn="base" hangingPunct="0">
              <a:spcBef>
                <a:spcPct val="0"/>
              </a:spcBef>
              <a:spcAft>
                <a:spcPct val="0"/>
              </a:spcAft>
              <a:defRPr sz="4500" b="1">
                <a:solidFill>
                  <a:srgbClr val="FFC800"/>
                </a:solidFill>
                <a:latin typeface="Corbel" panose="020B0503020204020204" pitchFamily="34" charset="0"/>
              </a:defRPr>
            </a:lvl3pPr>
            <a:lvl4pPr algn="l" rtl="0" eaLnBrk="0" fontAlgn="base" hangingPunct="0">
              <a:spcBef>
                <a:spcPct val="0"/>
              </a:spcBef>
              <a:spcAft>
                <a:spcPct val="0"/>
              </a:spcAft>
              <a:defRPr sz="4500" b="1">
                <a:solidFill>
                  <a:srgbClr val="FFC800"/>
                </a:solidFill>
                <a:latin typeface="Corbel" panose="020B0503020204020204" pitchFamily="34" charset="0"/>
              </a:defRPr>
            </a:lvl4pPr>
            <a:lvl5pPr algn="l" rtl="0" eaLnBrk="0" fontAlgn="base" hangingPunct="0">
              <a:spcBef>
                <a:spcPct val="0"/>
              </a:spcBef>
              <a:spcAft>
                <a:spcPct val="0"/>
              </a:spcAft>
              <a:defRPr sz="4500" b="1">
                <a:solidFill>
                  <a:srgbClr val="FFC800"/>
                </a:solidFill>
                <a:latin typeface="Corbel" panose="020B0503020204020204" pitchFamily="34" charset="0"/>
              </a:defRPr>
            </a:lvl5pPr>
            <a:lvl6pPr marL="457200" algn="l" rtl="0" fontAlgn="base">
              <a:spcBef>
                <a:spcPct val="0"/>
              </a:spcBef>
              <a:spcAft>
                <a:spcPct val="0"/>
              </a:spcAft>
              <a:defRPr sz="4500" b="1">
                <a:solidFill>
                  <a:srgbClr val="FFC800"/>
                </a:solidFill>
                <a:latin typeface="Corbel" panose="020B0503020204020204" pitchFamily="34" charset="0"/>
              </a:defRPr>
            </a:lvl6pPr>
            <a:lvl7pPr marL="914400" algn="l" rtl="0" fontAlgn="base">
              <a:spcBef>
                <a:spcPct val="0"/>
              </a:spcBef>
              <a:spcAft>
                <a:spcPct val="0"/>
              </a:spcAft>
              <a:defRPr sz="4500" b="1">
                <a:solidFill>
                  <a:srgbClr val="FFC800"/>
                </a:solidFill>
                <a:latin typeface="Corbel" panose="020B0503020204020204" pitchFamily="34" charset="0"/>
              </a:defRPr>
            </a:lvl7pPr>
            <a:lvl8pPr marL="1371600" algn="l" rtl="0" fontAlgn="base">
              <a:spcBef>
                <a:spcPct val="0"/>
              </a:spcBef>
              <a:spcAft>
                <a:spcPct val="0"/>
              </a:spcAft>
              <a:defRPr sz="4500" b="1">
                <a:solidFill>
                  <a:srgbClr val="FFC800"/>
                </a:solidFill>
                <a:latin typeface="Corbel" panose="020B0503020204020204" pitchFamily="34" charset="0"/>
              </a:defRPr>
            </a:lvl8pPr>
            <a:lvl9pPr marL="1828800" algn="l" rtl="0" fontAlgn="base">
              <a:spcBef>
                <a:spcPct val="0"/>
              </a:spcBef>
              <a:spcAft>
                <a:spcPct val="0"/>
              </a:spcAft>
              <a:defRPr sz="4500" b="1">
                <a:solidFill>
                  <a:srgbClr val="FFC800"/>
                </a:solidFill>
                <a:latin typeface="Corbel" panose="020B0503020204020204" pitchFamily="34" charset="0"/>
              </a:defRPr>
            </a:lvl9pPr>
          </a:lstStyle>
          <a:p>
            <a:r>
              <a:rPr lang="en-GB" u="sng" dirty="0">
                <a:solidFill>
                  <a:srgbClr val="FFFF00"/>
                </a:solidFill>
                <a:effectLst>
                  <a:outerShdw blurRad="38100" dist="38100" dir="2700000" algn="tl">
                    <a:srgbClr val="000000">
                      <a:alpha val="43137"/>
                    </a:srgbClr>
                  </a:outerShdw>
                </a:effectLst>
              </a:rPr>
              <a:t>How enzymes work:</a:t>
            </a:r>
            <a:endParaRPr lang="en-GB" u="sng"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9" grpId="0" bldLvl="0" animBg="1"/>
      <p:bldP spid="29" grpId="1" bldLvl="0" animBg="1"/>
      <p:bldP spid="31" grpId="0" bldLvl="0" animBg="1"/>
      <p:bldP spid="3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57200" y="1187450"/>
            <a:ext cx="8229600" cy="38823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62" name="标题 962561"/>
          <p:cNvSpPr>
            <a:spLocks noGrp="1"/>
          </p:cNvSpPr>
          <p:nvPr>
            <p:ph type="title" idx="4294967295"/>
          </p:nvPr>
        </p:nvSpPr>
        <p:spPr/>
        <p:txBody>
          <a:bodyPr anchor="ctr" anchorCtr="0"/>
          <a:p>
            <a:r>
              <a:rPr lang="en-GB" altLang="zh-CN"/>
              <a:t>Models of enzyme action: lock-and-key</a:t>
            </a:r>
            <a:endParaRPr lang="en-GB" altLang="zh-CN"/>
          </a:p>
        </p:txBody>
      </p:sp>
      <p:pic>
        <p:nvPicPr>
          <p:cNvPr id="962566" name="图片 96256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62568" name="图片 96256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62569" name="图片 962568"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3073" name="图片 3072" descr="ppt/media/image23.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2978" name="标题 1022977"/>
          <p:cNvSpPr>
            <a:spLocks noGrp="1"/>
          </p:cNvSpPr>
          <p:nvPr>
            <p:ph type="title" idx="4294967295"/>
          </p:nvPr>
        </p:nvSpPr>
        <p:spPr/>
        <p:txBody>
          <a:bodyPr anchor="ctr" anchorCtr="0"/>
          <a:p>
            <a:r>
              <a:rPr lang="en-GB" altLang="zh-CN"/>
              <a:t>Models of enzyme action: induced fit</a:t>
            </a:r>
            <a:endParaRPr lang="en-GB" altLang="zh-CN"/>
          </a:p>
        </p:txBody>
      </p:sp>
      <p:pic>
        <p:nvPicPr>
          <p:cNvPr id="1022981" name="图片 102298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022984" name="图片 102298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2985" name="图片 1022984"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4097" name="图片 4096" descr="ppt/media/image24.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r>
              <a:rPr lang="zh-CN" altLang="en-US"/>
              <a:t>Characteristics of enzymes</a:t>
            </a:r>
            <a:endParaRPr lang="zh-CN" altLang="en-US"/>
          </a:p>
        </p:txBody>
      </p:sp>
      <p:sp>
        <p:nvSpPr>
          <p:cNvPr id="3" name="文本框 2"/>
          <p:cNvSpPr txBox="1"/>
          <p:nvPr/>
        </p:nvSpPr>
        <p:spPr>
          <a:xfrm>
            <a:off x="828040" y="1110615"/>
            <a:ext cx="3048000" cy="1813560"/>
          </a:xfrm>
          <a:prstGeom prst="rect">
            <a:avLst/>
          </a:prstGeom>
          <a:noFill/>
        </p:spPr>
        <p:txBody>
          <a:bodyPr wrap="square" rtlCol="0">
            <a:spAutoFit/>
          </a:bodyPr>
          <a:p>
            <a:r>
              <a:rPr lang="en-US" altLang="zh-CN" sz="2800"/>
              <a:t>specificity</a:t>
            </a:r>
            <a:endParaRPr lang="en-US" altLang="zh-CN" sz="2800"/>
          </a:p>
          <a:p>
            <a:r>
              <a:rPr lang="en-US" altLang="zh-CN" sz="2800"/>
              <a:t>reuse</a:t>
            </a:r>
            <a:endParaRPr lang="en-US" altLang="zh-CN" sz="2800"/>
          </a:p>
          <a:p>
            <a:r>
              <a:rPr lang="en-US" altLang="zh-CN" sz="2800"/>
              <a:t>high efficiency</a:t>
            </a:r>
            <a:endParaRPr lang="en-US" altLang="zh-CN"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22" name="标题 1003521"/>
          <p:cNvSpPr>
            <a:spLocks noGrp="1"/>
          </p:cNvSpPr>
          <p:nvPr>
            <p:ph type="title" idx="4294967295"/>
          </p:nvPr>
        </p:nvSpPr>
        <p:spPr/>
        <p:txBody>
          <a:bodyPr anchor="ctr" anchorCtr="0"/>
          <a:p>
            <a:r>
              <a:rPr lang="en-GB" altLang="zh-CN"/>
              <a:t>What are cofactors?</a:t>
            </a:r>
            <a:endParaRPr lang="en-GB" altLang="zh-CN"/>
          </a:p>
        </p:txBody>
      </p:sp>
      <p:sp>
        <p:nvSpPr>
          <p:cNvPr id="1003523" name="文本框 1003522"/>
          <p:cNvSpPr txBox="1"/>
          <p:nvPr/>
        </p:nvSpPr>
        <p:spPr>
          <a:xfrm>
            <a:off x="563563" y="784225"/>
            <a:ext cx="8583612" cy="1187450"/>
          </a:xfrm>
          <a:prstGeom prst="rect">
            <a:avLst/>
          </a:prstGeom>
          <a:noFill/>
          <a:ln w="9525">
            <a:noFill/>
          </a:ln>
        </p:spPr>
        <p:txBody>
          <a:bodyPr>
            <a:spAutoFit/>
          </a:bodyPr>
          <a:p>
            <a:r>
              <a:rPr lang="en-GB" altLang="zh-CN"/>
              <a:t>Some enzymes require the addition of a non-protein substance called a </a:t>
            </a:r>
            <a:r>
              <a:rPr lang="en-GB" altLang="zh-CN" b="1">
                <a:solidFill>
                  <a:srgbClr val="10BC45"/>
                </a:solidFill>
              </a:rPr>
              <a:t>cofactor</a:t>
            </a:r>
            <a:r>
              <a:rPr lang="en-GB" altLang="zh-CN"/>
              <a:t> before they can catalyze a reaction. There are two main types of cofactor:</a:t>
            </a:r>
            <a:endParaRPr lang="en-GB" altLang="zh-CN"/>
          </a:p>
        </p:txBody>
      </p:sp>
      <p:sp>
        <p:nvSpPr>
          <p:cNvPr id="1003524" name="文本框 1003523"/>
          <p:cNvSpPr txBox="1"/>
          <p:nvPr/>
        </p:nvSpPr>
        <p:spPr>
          <a:xfrm>
            <a:off x="563563" y="2173288"/>
            <a:ext cx="8580437" cy="1187450"/>
          </a:xfrm>
          <a:prstGeom prst="rect">
            <a:avLst/>
          </a:prstGeom>
          <a:noFill/>
          <a:ln w="9525">
            <a:noFill/>
          </a:ln>
        </p:spPr>
        <p:txBody>
          <a:bodyPr>
            <a:spAutoFit/>
          </a:bodyPr>
          <a:p>
            <a:pPr marL="360680" indent="-360680">
              <a:buClr>
                <a:srgbClr val="10BC45"/>
              </a:buClr>
              <a:buSzPct val="80000"/>
              <a:buFont typeface="Wingdings" panose="05000000000000000000" pitchFamily="2" charset="2"/>
              <a:buChar char="l"/>
            </a:pPr>
            <a:r>
              <a:rPr lang="en-GB" altLang="zh-CN" b="1">
                <a:solidFill>
                  <a:srgbClr val="10BC45"/>
                </a:solidFill>
              </a:rPr>
              <a:t>activators</a:t>
            </a:r>
            <a:r>
              <a:rPr lang="en-GB" altLang="zh-CN"/>
              <a:t> – inorganic groups that are permanently bound to the enzyme and so are a type of </a:t>
            </a:r>
            <a:r>
              <a:rPr lang="en-GB" altLang="zh-CN" b="1">
                <a:solidFill>
                  <a:srgbClr val="10BC45"/>
                </a:solidFill>
              </a:rPr>
              <a:t>prosthetic group</a:t>
            </a:r>
            <a:r>
              <a:rPr lang="en-GB" altLang="zh-CN"/>
              <a:t>. Common examples include iron, zinc and copper.</a:t>
            </a:r>
            <a:endParaRPr lang="en-GB" altLang="zh-CN"/>
          </a:p>
        </p:txBody>
      </p:sp>
      <p:sp>
        <p:nvSpPr>
          <p:cNvPr id="1003525" name="文本框 1003524"/>
          <p:cNvSpPr txBox="1"/>
          <p:nvPr/>
        </p:nvSpPr>
        <p:spPr>
          <a:xfrm>
            <a:off x="563563" y="3562350"/>
            <a:ext cx="4592637" cy="2647950"/>
          </a:xfrm>
          <a:prstGeom prst="rect">
            <a:avLst/>
          </a:prstGeom>
          <a:noFill/>
          <a:ln w="9525">
            <a:noFill/>
          </a:ln>
        </p:spPr>
        <p:txBody>
          <a:bodyPr>
            <a:spAutoFit/>
          </a:bodyPr>
          <a:p>
            <a:pPr marL="360680" indent="-360680">
              <a:buClr>
                <a:srgbClr val="10BC45"/>
              </a:buClr>
              <a:buSzPct val="80000"/>
              <a:buFont typeface="Wingdings" panose="05000000000000000000" pitchFamily="2" charset="2"/>
              <a:buChar char="l"/>
            </a:pPr>
            <a:r>
              <a:rPr lang="en-GB" altLang="zh-CN" b="1">
                <a:solidFill>
                  <a:srgbClr val="10BC45"/>
                </a:solidFill>
              </a:rPr>
              <a:t>coenzymes</a:t>
            </a:r>
            <a:r>
              <a:rPr lang="en-GB" altLang="zh-CN"/>
              <a:t> – organic molecules that bind only temporarily to the enzyme, transferring a chemical group necessary required for the reaction. Examples include vitamin C and ATP.</a:t>
            </a:r>
            <a:endParaRPr lang="en-GB" altLang="zh-CN"/>
          </a:p>
        </p:txBody>
      </p:sp>
      <p:pic>
        <p:nvPicPr>
          <p:cNvPr id="1003531" name="图片 1003530" descr="vit-C"/>
          <p:cNvPicPr>
            <a:picLocks noChangeAspect="1"/>
          </p:cNvPicPr>
          <p:nvPr/>
        </p:nvPicPr>
        <p:blipFill>
          <a:blip r:embed="rId1"/>
          <a:stretch>
            <a:fillRect/>
          </a:stretch>
        </p:blipFill>
        <p:spPr>
          <a:xfrm>
            <a:off x="5334000" y="3521075"/>
            <a:ext cx="3046413" cy="3032125"/>
          </a:xfrm>
          <a:prstGeom prst="rect">
            <a:avLst/>
          </a:prstGeom>
          <a:noFill/>
          <a:ln w="9525">
            <a:noFill/>
          </a:ln>
        </p:spPr>
      </p:pic>
      <p:pic>
        <p:nvPicPr>
          <p:cNvPr id="1003532" name="图片 1003531"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03533" name="图片 1003532"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
        <p:nvSpPr>
          <p:cNvPr id="1003534" name="文本框 1003533"/>
          <p:cNvSpPr txBox="1"/>
          <p:nvPr/>
        </p:nvSpPr>
        <p:spPr>
          <a:xfrm>
            <a:off x="7294563" y="4038600"/>
            <a:ext cx="1555750" cy="457200"/>
          </a:xfrm>
          <a:prstGeom prst="rect">
            <a:avLst/>
          </a:prstGeom>
          <a:noFill/>
          <a:ln w="9525">
            <a:noFill/>
          </a:ln>
        </p:spPr>
        <p:txBody>
          <a:bodyPr wrap="none" anchor="t" anchorCtr="0">
            <a:spAutoFit/>
          </a:bodyPr>
          <a:p>
            <a:r>
              <a:rPr lang="en-GB" altLang="zh-CN" b="1">
                <a:solidFill>
                  <a:srgbClr val="10BC45"/>
                </a:solidFill>
              </a:rPr>
              <a:t>vitamin C</a:t>
            </a:r>
            <a:endParaRPr lang="en-GB" altLang="zh-CN" b="1">
              <a:solidFill>
                <a:srgbClr val="10BC4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3524"/>
                                        </p:tgtEl>
                                        <p:attrNameLst>
                                          <p:attrName>style.visibility</p:attrName>
                                        </p:attrNameLst>
                                      </p:cBhvr>
                                      <p:to>
                                        <p:strVal val="visible"/>
                                      </p:to>
                                    </p:set>
                                    <p:animEffect transition="in" filter="dissolve">
                                      <p:cBhvr>
                                        <p:cTn id="7" dur="500"/>
                                        <p:tgtEl>
                                          <p:spTgt spid="10035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3525"/>
                                        </p:tgtEl>
                                        <p:attrNameLst>
                                          <p:attrName>style.visibility</p:attrName>
                                        </p:attrNameLst>
                                      </p:cBhvr>
                                      <p:to>
                                        <p:strVal val="visible"/>
                                      </p:to>
                                    </p:set>
                                    <p:animEffect transition="in" filter="dissolve">
                                      <p:cBhvr>
                                        <p:cTn id="12" dur="500"/>
                                        <p:tgtEl>
                                          <p:spTgt spid="100352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03531"/>
                                        </p:tgtEl>
                                        <p:attrNameLst>
                                          <p:attrName>style.visibility</p:attrName>
                                        </p:attrNameLst>
                                      </p:cBhvr>
                                      <p:to>
                                        <p:strVal val="visible"/>
                                      </p:to>
                                    </p:set>
                                    <p:animEffect transition="in" filter="wipe(up)">
                                      <p:cBhvr>
                                        <p:cTn id="16" dur="500"/>
                                        <p:tgtEl>
                                          <p:spTgt spid="1003531"/>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003534"/>
                                        </p:tgtEl>
                                        <p:attrNameLst>
                                          <p:attrName>style.visibility</p:attrName>
                                        </p:attrNameLst>
                                      </p:cBhvr>
                                      <p:to>
                                        <p:strVal val="visible"/>
                                      </p:to>
                                    </p:set>
                                    <p:animEffect transition="in" filter="dissolve">
                                      <p:cBhvr>
                                        <p:cTn id="20" dur="500"/>
                                        <p:tgtEl>
                                          <p:spTgt spid="1003534"/>
                                        </p:tgtEl>
                                      </p:cBhvr>
                                    </p:animEffect>
                                  </p:childTnLst>
                                </p:cTn>
                              </p:par>
                              <p:par>
                                <p:cTn id="21" presetID="1" presetClass="entr" presetSubtype="0" fill="hold" nodeType="withEffect">
                                  <p:stCondLst>
                                    <p:cond delay="0"/>
                                  </p:stCondLst>
                                  <p:childTnLst>
                                    <p:set>
                                      <p:cBhvr>
                                        <p:cTn id="22" dur="1" fill="hold">
                                          <p:stCondLst>
                                            <p:cond delay="0"/>
                                          </p:stCondLst>
                                        </p:cTn>
                                        <p:tgtEl>
                                          <p:spTgt spid="1003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24" grpId="0"/>
      <p:bldP spid="1003525" grpId="0"/>
      <p:bldP spid="10035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6658" name="标题 966657"/>
          <p:cNvSpPr>
            <a:spLocks noGrp="1"/>
          </p:cNvSpPr>
          <p:nvPr>
            <p:ph type="title" idx="4294967295"/>
          </p:nvPr>
        </p:nvSpPr>
        <p:spPr/>
        <p:txBody>
          <a:bodyPr anchor="ctr" anchorCtr="0"/>
          <a:p>
            <a:r>
              <a:rPr lang="en-GB" altLang="zh-CN"/>
              <a:t>Enzymes: true or false?</a:t>
            </a:r>
            <a:endParaRPr lang="en-GB" altLang="zh-CN"/>
          </a:p>
        </p:txBody>
      </p:sp>
      <p:pic>
        <p:nvPicPr>
          <p:cNvPr id="966661" name="图片 96666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66664" name="图片 96666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5121" name="图片 5120" descr="ppt/media/image26.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8318" y="738799"/>
            <a:ext cx="2822713" cy="5015865"/>
          </a:xfrm>
          <a:prstGeom prst="rect">
            <a:avLst/>
          </a:prstGeom>
          <a:noFill/>
        </p:spPr>
        <p:txBody>
          <a:bodyPr wrap="square">
            <a:spAutoFit/>
          </a:bodyPr>
          <a:lstStyle/>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enzyme</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enzaɪm</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酶</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substrate</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sʌbstreɪt</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底物</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active site</a:t>
            </a:r>
            <a:endParaRPr lang="en-US" altLang="zh-CN" sz="2000" b="1" dirty="0">
              <a:solidFill>
                <a:srgbClr val="000000"/>
              </a:solidFill>
              <a:latin typeface="Tahoma" panose="020B0604030504040204" pitchFamily="34" charset="0"/>
              <a:ea typeface="等线" panose="02010600030101010101" pitchFamily="2" charset="-122"/>
            </a:endParaRPr>
          </a:p>
          <a:p>
            <a:pPr defTabSz="685800" fontAlgn="auto">
              <a:spcBef>
                <a:spcPts val="0"/>
              </a:spcBef>
              <a:spcAft>
                <a:spcPts val="0"/>
              </a:spcAft>
            </a:pPr>
            <a:r>
              <a:rPr lang="zh-CN" altLang="en-US" sz="2000" dirty="0">
                <a:solidFill>
                  <a:srgbClr val="2E3033"/>
                </a:solidFill>
                <a:ea typeface="等线" panose="02010600030101010101" pitchFamily="2" charset="-122"/>
              </a:rPr>
              <a:t>活性位点</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product</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prɒdʌkt</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产物</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optimum</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ɒptɪməm</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adj. </a:t>
            </a:r>
            <a:r>
              <a:rPr lang="zh-CN" altLang="en-US" sz="2000" dirty="0">
                <a:solidFill>
                  <a:srgbClr val="2E3033"/>
                </a:solidFill>
                <a:ea typeface="等线" panose="02010600030101010101" pitchFamily="2" charset="-122"/>
              </a:rPr>
              <a:t>最适宜的</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denature</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a:t>
            </a:r>
            <a:r>
              <a:rPr lang="en-US" altLang="zh-CN" sz="2000" dirty="0" err="1">
                <a:solidFill>
                  <a:srgbClr val="646464"/>
                </a:solidFill>
                <a:ea typeface="等线" panose="02010600030101010101" pitchFamily="2" charset="-122"/>
              </a:rPr>
              <a:t>di'netʃər</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vi. </a:t>
            </a:r>
            <a:r>
              <a:rPr lang="zh-CN" altLang="en-US" sz="2000" dirty="0">
                <a:solidFill>
                  <a:srgbClr val="2E3033"/>
                </a:solidFill>
                <a:ea typeface="等线" panose="02010600030101010101" pitchFamily="2" charset="-122"/>
              </a:rPr>
              <a:t>变性</a:t>
            </a:r>
            <a:endParaRPr lang="en-US" altLang="zh-CN" sz="2000" dirty="0">
              <a:solidFill>
                <a:srgbClr val="2E3033"/>
              </a:solidFill>
              <a:ea typeface="等线" panose="02010600030101010101" pitchFamily="2" charset="-122"/>
            </a:endParaRPr>
          </a:p>
          <a:p>
            <a:pPr defTabSz="685800" fontAlgn="auto">
              <a:spcBef>
                <a:spcPts val="0"/>
              </a:spcBef>
              <a:spcAft>
                <a:spcPts val="0"/>
              </a:spcAft>
            </a:pPr>
            <a:r>
              <a:rPr lang="en-GB" altLang="zh-CN" sz="2000" b="1" dirty="0">
                <a:latin typeface="等线" panose="02010600030101010101" pitchFamily="2" charset="-122"/>
                <a:ea typeface="等线" panose="02010600030101010101" pitchFamily="2" charset="-122"/>
              </a:rPr>
              <a:t>Denaturation</a:t>
            </a:r>
            <a:endParaRPr lang="zh-CN" altLang="en-US" sz="2000" b="1" dirty="0">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rPr>
              <a:t>catalase</a:t>
            </a:r>
            <a:r>
              <a:rPr lang="zh-CN" altLang="en-US" sz="2000" dirty="0">
                <a:solidFill>
                  <a:srgbClr val="646464"/>
                </a:solidFill>
              </a:rPr>
              <a:t> </a:t>
            </a:r>
            <a:r>
              <a:rPr lang="en-US" altLang="zh-CN" sz="2000" dirty="0">
                <a:solidFill>
                  <a:srgbClr val="646464"/>
                </a:solidFill>
              </a:rPr>
              <a:t>/ˈ</a:t>
            </a:r>
            <a:r>
              <a:rPr lang="en-US" altLang="zh-CN" sz="2000" dirty="0" err="1">
                <a:solidFill>
                  <a:srgbClr val="646464"/>
                </a:solidFill>
              </a:rPr>
              <a:t>kætəˌleɪs</a:t>
            </a:r>
            <a:r>
              <a:rPr lang="en-US" altLang="zh-CN" sz="2000" dirty="0">
                <a:solidFill>
                  <a:srgbClr val="646464"/>
                </a:solidFill>
              </a:rPr>
              <a:t>/</a:t>
            </a:r>
            <a:endParaRPr lang="en-US" altLang="zh-CN" sz="2000" dirty="0">
              <a:solidFill>
                <a:srgbClr val="646464"/>
              </a:solidFill>
            </a:endParaRPr>
          </a:p>
          <a:p>
            <a:pPr defTabSz="685800" fontAlgn="ctr">
              <a:spcBef>
                <a:spcPts val="0"/>
              </a:spcBef>
              <a:spcAft>
                <a:spcPts val="0"/>
              </a:spcAft>
            </a:pPr>
            <a:r>
              <a:rPr lang="zh-CN" altLang="en-US" sz="2000" dirty="0">
                <a:solidFill>
                  <a:srgbClr val="2E3033"/>
                </a:solidFill>
              </a:rPr>
              <a:t>过氧化氢酶</a:t>
            </a:r>
            <a:endParaRPr lang="en-US" altLang="zh-CN" sz="2000" dirty="0">
              <a:solidFill>
                <a:srgbClr val="2E3033"/>
              </a:solidFill>
            </a:endParaRPr>
          </a:p>
          <a:p>
            <a:pPr defTabSz="685800" fontAlgn="auto">
              <a:spcBef>
                <a:spcPts val="0"/>
              </a:spcBef>
              <a:spcAft>
                <a:spcPts val="0"/>
              </a:spcAft>
            </a:pPr>
            <a:endParaRPr lang="zh-CN" altLang="en-US" sz="2000" dirty="0">
              <a:solidFill>
                <a:srgbClr val="2E3033"/>
              </a:solidFill>
              <a:ea typeface="等线" panose="02010600030101010101" pitchFamily="2" charset="-122"/>
            </a:endParaRPr>
          </a:p>
        </p:txBody>
      </p:sp>
      <p:sp>
        <p:nvSpPr>
          <p:cNvPr id="6" name="文本框 5"/>
          <p:cNvSpPr txBox="1"/>
          <p:nvPr/>
        </p:nvSpPr>
        <p:spPr>
          <a:xfrm>
            <a:off x="4572000" y="610529"/>
            <a:ext cx="4850629" cy="6247864"/>
          </a:xfrm>
          <a:prstGeom prst="rect">
            <a:avLst/>
          </a:prstGeom>
          <a:noFill/>
        </p:spPr>
        <p:txBody>
          <a:bodyPr wrap="square" rtlCol="0">
            <a:spAutoFit/>
          </a:bodyPr>
          <a:lstStyle/>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amylase</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æmɪleɪs</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a:t>
            </a:r>
            <a:r>
              <a:rPr lang="zh-CN" altLang="en-US" sz="2000" dirty="0">
                <a:solidFill>
                  <a:srgbClr val="2E3033"/>
                </a:solidFill>
                <a:ea typeface="等线" panose="02010600030101010101" pitchFamily="2" charset="-122"/>
              </a:rPr>
              <a:t>淀粉酶</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pepsin</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pepsɪn</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胃蛋白酶</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trypsin</a:t>
            </a:r>
            <a:r>
              <a:rPr lang="en-US" altLang="zh-CN" sz="2000" dirty="0">
                <a:solidFill>
                  <a:srgbClr val="646464"/>
                </a:solidFill>
                <a:ea typeface="等线" panose="02010600030101010101" pitchFamily="2" charset="-122"/>
              </a:rPr>
              <a:t>/ˈ</a:t>
            </a:r>
            <a:r>
              <a:rPr lang="en-US" altLang="zh-CN" sz="2000" dirty="0" err="1">
                <a:solidFill>
                  <a:srgbClr val="646464"/>
                </a:solidFill>
                <a:ea typeface="等线" panose="02010600030101010101" pitchFamily="2" charset="-122"/>
              </a:rPr>
              <a:t>trɪpsɪn</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胰蛋白酶</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catabolism</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a:t>
            </a:r>
            <a:r>
              <a:rPr lang="en-US" altLang="zh-CN" sz="2000" dirty="0" err="1">
                <a:solidFill>
                  <a:srgbClr val="646464"/>
                </a:solidFill>
                <a:ea typeface="等线" panose="02010600030101010101" pitchFamily="2" charset="-122"/>
              </a:rPr>
              <a:t>kəˈtæbəlɪzəm</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分解代谢</a:t>
            </a:r>
            <a:endParaRPr lang="en-US" altLang="zh-CN"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anabolism </a:t>
            </a:r>
            <a:r>
              <a:rPr lang="zh-CN" altLang="en-US" sz="2000" dirty="0">
                <a:solidFill>
                  <a:srgbClr val="646464"/>
                </a:solidFill>
                <a:ea typeface="等线" panose="02010600030101010101" pitchFamily="2" charset="-122"/>
              </a:rPr>
              <a:t> </a:t>
            </a:r>
            <a:r>
              <a:rPr lang="en-US" altLang="zh-CN" sz="2000" dirty="0">
                <a:solidFill>
                  <a:srgbClr val="646464"/>
                </a:solidFill>
                <a:ea typeface="等线" panose="02010600030101010101" pitchFamily="2" charset="-122"/>
              </a:rPr>
              <a:t>/</a:t>
            </a:r>
            <a:r>
              <a:rPr lang="en-US" altLang="zh-CN" sz="2000" dirty="0" err="1">
                <a:solidFill>
                  <a:srgbClr val="646464"/>
                </a:solidFill>
                <a:ea typeface="等线" panose="02010600030101010101" pitchFamily="2" charset="-122"/>
              </a:rPr>
              <a:t>əˈnæbəˌlɪzəm</a:t>
            </a:r>
            <a:r>
              <a:rPr lang="en-US" altLang="zh-CN" sz="2000" dirty="0">
                <a:solidFill>
                  <a:srgbClr val="646464"/>
                </a:solidFill>
                <a:ea typeface="等线" panose="02010600030101010101" pitchFamily="2" charset="-122"/>
              </a:rPr>
              <a:t> /</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n.  </a:t>
            </a:r>
            <a:r>
              <a:rPr lang="zh-CN" altLang="en-US" sz="2000" dirty="0">
                <a:solidFill>
                  <a:srgbClr val="2E3033"/>
                </a:solidFill>
                <a:ea typeface="等线" panose="02010600030101010101" pitchFamily="2" charset="-122"/>
              </a:rPr>
              <a:t>合成代谢</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complementary</a:t>
            </a:r>
            <a:r>
              <a:rPr lang="en-US" altLang="zh-CN" sz="2000" dirty="0">
                <a:solidFill>
                  <a:srgbClr val="646464"/>
                </a:solidFill>
                <a:ea typeface="等线" panose="02010600030101010101" pitchFamily="2" charset="-122"/>
              </a:rPr>
              <a:t>/ˌ</a:t>
            </a:r>
            <a:r>
              <a:rPr lang="en-US" altLang="zh-CN" sz="2000" dirty="0" err="1">
                <a:solidFill>
                  <a:srgbClr val="646464"/>
                </a:solidFill>
                <a:ea typeface="等线" panose="02010600030101010101" pitchFamily="2" charset="-122"/>
              </a:rPr>
              <a:t>kɑːmplɪˈmentri</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en-US" altLang="zh-CN" sz="2000" dirty="0">
                <a:solidFill>
                  <a:srgbClr val="2E3033"/>
                </a:solidFill>
                <a:ea typeface="等线" panose="02010600030101010101" pitchFamily="2" charset="-122"/>
              </a:rPr>
              <a:t>adj. </a:t>
            </a:r>
            <a:r>
              <a:rPr lang="zh-CN" altLang="en-US" sz="2000" dirty="0">
                <a:solidFill>
                  <a:srgbClr val="2E3033"/>
                </a:solidFill>
                <a:ea typeface="等线" panose="02010600030101010101" pitchFamily="2" charset="-122"/>
              </a:rPr>
              <a:t>互补的</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Intracellular enzyme</a:t>
            </a:r>
            <a:endParaRPr lang="en-US" altLang="zh-CN" sz="2000" b="1" dirty="0">
              <a:solidFill>
                <a:srgbClr val="000000"/>
              </a:solidFill>
              <a:latin typeface="Tahoma" panose="020B0604030504040204" pitchFamily="34" charset="0"/>
              <a:ea typeface="等线" panose="02010600030101010101" pitchFamily="2" charset="-122"/>
            </a:endParaRPr>
          </a:p>
          <a:p>
            <a:pPr defTabSz="685800" fontAlgn="ctr">
              <a:spcBef>
                <a:spcPts val="0"/>
              </a:spcBef>
              <a:spcAft>
                <a:spcPts val="0"/>
              </a:spcAft>
            </a:pPr>
            <a:r>
              <a:rPr lang="en-US" altLang="zh-CN" sz="2000" dirty="0">
                <a:solidFill>
                  <a:srgbClr val="646464"/>
                </a:solidFill>
                <a:ea typeface="等线" panose="02010600030101010101" pitchFamily="2" charset="-122"/>
              </a:rPr>
              <a:t>/ˌ</a:t>
            </a:r>
            <a:r>
              <a:rPr lang="en-US" altLang="zh-CN" sz="2000" dirty="0" err="1">
                <a:solidFill>
                  <a:srgbClr val="646464"/>
                </a:solidFill>
                <a:ea typeface="等线" panose="02010600030101010101" pitchFamily="2" charset="-122"/>
              </a:rPr>
              <a:t>ɪntrəˈseljələr</a:t>
            </a:r>
            <a:r>
              <a:rPr lang="en-US" altLang="zh-CN" sz="2000" dirty="0">
                <a:solidFill>
                  <a:srgbClr val="646464"/>
                </a:solidFill>
                <a:ea typeface="等线" panose="02010600030101010101" pitchFamily="2" charset="-122"/>
              </a:rPr>
              <a:t>/</a:t>
            </a:r>
            <a:endParaRPr lang="en-US" altLang="zh-CN" sz="2000" dirty="0">
              <a:solidFill>
                <a:srgbClr val="2E3033"/>
              </a:solidFill>
              <a:ea typeface="等线" panose="02010600030101010101" pitchFamily="2" charset="-122"/>
            </a:endParaRPr>
          </a:p>
          <a:p>
            <a:pPr defTabSz="685800" fontAlgn="ctr">
              <a:spcBef>
                <a:spcPts val="0"/>
              </a:spcBef>
              <a:spcAft>
                <a:spcPts val="0"/>
              </a:spcAft>
            </a:pPr>
            <a:r>
              <a:rPr lang="en-US" altLang="zh-CN" sz="2000" dirty="0">
                <a:solidFill>
                  <a:srgbClr val="2E3033"/>
                </a:solidFill>
                <a:ea typeface="等线" panose="02010600030101010101" pitchFamily="2" charset="-122"/>
              </a:rPr>
              <a:t> </a:t>
            </a:r>
            <a:r>
              <a:rPr lang="zh-CN" altLang="en-US" sz="2000" dirty="0">
                <a:solidFill>
                  <a:srgbClr val="2E3033"/>
                </a:solidFill>
                <a:ea typeface="等线" panose="02010600030101010101" pitchFamily="2" charset="-122"/>
              </a:rPr>
              <a:t>胞内酶</a:t>
            </a:r>
            <a:endParaRPr lang="zh-CN" altLang="en-US" sz="2000" dirty="0">
              <a:solidFill>
                <a:srgbClr val="2E3033"/>
              </a:solidFill>
              <a:ea typeface="等线" panose="02010600030101010101" pitchFamily="2" charset="-122"/>
            </a:endParaRPr>
          </a:p>
          <a:p>
            <a:pPr defTabSz="685800" fontAlgn="auto">
              <a:spcBef>
                <a:spcPts val="0"/>
              </a:spcBef>
              <a:spcAft>
                <a:spcPts val="0"/>
              </a:spcAft>
            </a:pPr>
            <a:r>
              <a:rPr lang="en-US" altLang="zh-CN" sz="2000" b="1" dirty="0">
                <a:solidFill>
                  <a:srgbClr val="000000"/>
                </a:solidFill>
                <a:latin typeface="Tahoma" panose="020B0604030504040204" pitchFamily="34" charset="0"/>
                <a:ea typeface="等线" panose="02010600030101010101" pitchFamily="2" charset="-122"/>
              </a:rPr>
              <a:t>Extracellular enzyme</a:t>
            </a:r>
            <a:endParaRPr lang="en-US" altLang="zh-CN" sz="2000" b="1" dirty="0">
              <a:solidFill>
                <a:srgbClr val="000000"/>
              </a:solidFill>
              <a:latin typeface="Tahoma" panose="020B0604030504040204" pitchFamily="34" charset="0"/>
              <a:ea typeface="等线" panose="02010600030101010101" pitchFamily="2" charset="-122"/>
            </a:endParaRPr>
          </a:p>
          <a:p>
            <a:pPr defTabSz="685800" fontAlgn="auto">
              <a:spcBef>
                <a:spcPts val="0"/>
              </a:spcBef>
              <a:spcAft>
                <a:spcPts val="0"/>
              </a:spcAft>
            </a:pPr>
            <a:r>
              <a:rPr lang="en-US" altLang="zh-CN" sz="2000" dirty="0">
                <a:solidFill>
                  <a:srgbClr val="646464"/>
                </a:solidFill>
                <a:ea typeface="等线" panose="02010600030101010101" pitchFamily="2" charset="-122"/>
              </a:rPr>
              <a:t>/ˌ</a:t>
            </a:r>
            <a:r>
              <a:rPr lang="en-US" altLang="zh-CN" sz="2000" dirty="0" err="1">
                <a:solidFill>
                  <a:srgbClr val="646464"/>
                </a:solidFill>
                <a:ea typeface="等线" panose="02010600030101010101" pitchFamily="2" charset="-122"/>
              </a:rPr>
              <a:t>ekstrəˈseljələr</a:t>
            </a:r>
            <a:r>
              <a:rPr lang="en-US" altLang="zh-CN" sz="2000" dirty="0">
                <a:solidFill>
                  <a:srgbClr val="646464"/>
                </a:solidFill>
                <a:ea typeface="等线" panose="02010600030101010101" pitchFamily="2" charset="-122"/>
              </a:rPr>
              <a:t>/</a:t>
            </a:r>
            <a:endParaRPr lang="en-US" altLang="zh-CN" sz="2000" dirty="0">
              <a:solidFill>
                <a:srgbClr val="646464"/>
              </a:solidFill>
              <a:ea typeface="等线" panose="02010600030101010101" pitchFamily="2" charset="-122"/>
            </a:endParaRPr>
          </a:p>
          <a:p>
            <a:pPr defTabSz="685800" fontAlgn="auto">
              <a:spcBef>
                <a:spcPts val="0"/>
              </a:spcBef>
              <a:spcAft>
                <a:spcPts val="0"/>
              </a:spcAft>
            </a:pPr>
            <a:r>
              <a:rPr lang="zh-CN" altLang="en-US" sz="2000" dirty="0">
                <a:solidFill>
                  <a:srgbClr val="646464"/>
                </a:solidFill>
                <a:ea typeface="等线" panose="02010600030101010101" pitchFamily="2" charset="-122"/>
              </a:rPr>
              <a:t>胞外酶</a:t>
            </a:r>
            <a:endParaRPr lang="en-US" altLang="zh-CN" sz="2000" dirty="0">
              <a:solidFill>
                <a:srgbClr val="646464"/>
              </a:solidFill>
              <a:ea typeface="等线" panose="02010600030101010101" pitchFamily="2" charset="-122"/>
            </a:endParaRPr>
          </a:p>
          <a:p>
            <a:pPr defTabSz="685800" fontAlgn="auto">
              <a:spcBef>
                <a:spcPts val="0"/>
              </a:spcBef>
              <a:spcAft>
                <a:spcPts val="0"/>
              </a:spcAft>
            </a:pPr>
            <a:br>
              <a:rPr lang="en-US" altLang="zh-CN" sz="2000" b="1" dirty="0">
                <a:solidFill>
                  <a:srgbClr val="2E3033"/>
                </a:solidFill>
                <a:ea typeface="等线" panose="02010600030101010101" pitchFamily="2" charset="-122"/>
              </a:rPr>
            </a:br>
            <a:endParaRPr lang="zh-CN" altLang="en-US" sz="2000" dirty="0">
              <a:solidFill>
                <a:srgbClr val="2E3033"/>
              </a:solidFill>
              <a:ea typeface="等线"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0754" name="标题 970753"/>
          <p:cNvSpPr>
            <a:spLocks noGrp="1"/>
          </p:cNvSpPr>
          <p:nvPr>
            <p:ph type="title" idx="4294967295"/>
          </p:nvPr>
        </p:nvSpPr>
        <p:spPr/>
        <p:txBody>
          <a:bodyPr anchor="ctr" anchorCtr="0"/>
          <a:p>
            <a:r>
              <a:rPr lang="en-GB" altLang="zh-CN"/>
              <a:t>Measuring the initial rate of reaction</a:t>
            </a:r>
            <a:endParaRPr lang="en-GB" altLang="zh-CN"/>
          </a:p>
        </p:txBody>
      </p:sp>
      <p:pic>
        <p:nvPicPr>
          <p:cNvPr id="970758" name="图片 97075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0760" name="图片 97075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6145" name="图片 6144" descr="ppt/media/image27.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44130" name="标题 944129"/>
          <p:cNvSpPr>
            <a:spLocks noGrp="1"/>
          </p:cNvSpPr>
          <p:nvPr>
            <p:ph type="title" idx="4294967295"/>
          </p:nvPr>
        </p:nvSpPr>
        <p:spPr/>
        <p:txBody>
          <a:bodyPr anchor="ctr" anchorCtr="0"/>
          <a:p>
            <a:r>
              <a:rPr lang="en-GB" altLang="zh-CN"/>
              <a:t>What factors affect enzymes?</a:t>
            </a:r>
            <a:endParaRPr lang="en-GB" altLang="zh-CN"/>
          </a:p>
        </p:txBody>
      </p:sp>
      <p:sp>
        <p:nvSpPr>
          <p:cNvPr id="944131" name="文本框 944130"/>
          <p:cNvSpPr txBox="1"/>
          <p:nvPr/>
        </p:nvSpPr>
        <p:spPr>
          <a:xfrm>
            <a:off x="563563" y="784225"/>
            <a:ext cx="8583612" cy="822325"/>
          </a:xfrm>
          <a:prstGeom prst="rect">
            <a:avLst/>
          </a:prstGeom>
          <a:noFill/>
          <a:ln w="9525">
            <a:noFill/>
          </a:ln>
        </p:spPr>
        <p:txBody>
          <a:bodyPr>
            <a:spAutoFit/>
          </a:bodyPr>
          <a:p>
            <a:r>
              <a:rPr lang="en-GB" altLang="zh-CN"/>
              <a:t>The rate of an enzyme-controlled reaction is affected by several factors:</a:t>
            </a:r>
            <a:endParaRPr lang="en-GB" altLang="zh-CN"/>
          </a:p>
        </p:txBody>
      </p:sp>
      <p:sp>
        <p:nvSpPr>
          <p:cNvPr id="944132" name="矩形 944131"/>
          <p:cNvSpPr/>
          <p:nvPr/>
        </p:nvSpPr>
        <p:spPr>
          <a:xfrm>
            <a:off x="563563" y="3975100"/>
            <a:ext cx="4872037" cy="1187450"/>
          </a:xfrm>
          <a:prstGeom prst="rect">
            <a:avLst/>
          </a:prstGeom>
          <a:noFill/>
          <a:ln w="9525">
            <a:noFill/>
          </a:ln>
        </p:spPr>
        <p:txBody>
          <a:bodyPr>
            <a:spAutoFit/>
          </a:bodyPr>
          <a:p>
            <a:r>
              <a:rPr lang="en-GB" altLang="zh-CN"/>
              <a:t>Each enzyme works best within a range of conditions, and this range is different for each enzyme.</a:t>
            </a:r>
            <a:endParaRPr lang="en-GB" altLang="zh-CN"/>
          </a:p>
        </p:txBody>
      </p:sp>
      <p:sp>
        <p:nvSpPr>
          <p:cNvPr id="944133" name="文本框 944132"/>
          <p:cNvSpPr txBox="1"/>
          <p:nvPr/>
        </p:nvSpPr>
        <p:spPr>
          <a:xfrm>
            <a:off x="563563" y="1701800"/>
            <a:ext cx="2451100"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temperature</a:t>
            </a:r>
            <a:endParaRPr lang="en-GB" altLang="zh-CN"/>
          </a:p>
        </p:txBody>
      </p:sp>
      <p:sp>
        <p:nvSpPr>
          <p:cNvPr id="944134" name="文本框 944133"/>
          <p:cNvSpPr txBox="1"/>
          <p:nvPr/>
        </p:nvSpPr>
        <p:spPr>
          <a:xfrm>
            <a:off x="563563" y="2247900"/>
            <a:ext cx="1016000"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pH</a:t>
            </a:r>
            <a:endParaRPr lang="en-GB" altLang="zh-CN"/>
          </a:p>
        </p:txBody>
      </p:sp>
      <p:sp>
        <p:nvSpPr>
          <p:cNvPr id="944135" name="文本框 944134"/>
          <p:cNvSpPr txBox="1"/>
          <p:nvPr/>
        </p:nvSpPr>
        <p:spPr>
          <a:xfrm>
            <a:off x="563563" y="2794000"/>
            <a:ext cx="3695700"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enzyme concentration</a:t>
            </a:r>
            <a:endParaRPr lang="en-GB" altLang="zh-CN"/>
          </a:p>
        </p:txBody>
      </p:sp>
      <p:sp>
        <p:nvSpPr>
          <p:cNvPr id="944136" name="文本框 944135"/>
          <p:cNvSpPr txBox="1"/>
          <p:nvPr/>
        </p:nvSpPr>
        <p:spPr>
          <a:xfrm>
            <a:off x="563563" y="3340100"/>
            <a:ext cx="4051300" cy="45720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substrate concentration.</a:t>
            </a:r>
            <a:endParaRPr lang="en-GB" altLang="zh-CN"/>
          </a:p>
        </p:txBody>
      </p:sp>
      <p:pic>
        <p:nvPicPr>
          <p:cNvPr id="944139" name="图片 944138"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pic>
        <p:nvPicPr>
          <p:cNvPr id="944140" name="图片 944139"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44142" name="图片 944141" descr="fermentor"/>
          <p:cNvPicPr>
            <a:picLocks noChangeAspect="1"/>
          </p:cNvPicPr>
          <p:nvPr/>
        </p:nvPicPr>
        <p:blipFill>
          <a:blip r:embed="rId3"/>
          <a:stretch>
            <a:fillRect/>
          </a:stretch>
        </p:blipFill>
        <p:spPr>
          <a:xfrm>
            <a:off x="5624513" y="1603375"/>
            <a:ext cx="3152775" cy="4286250"/>
          </a:xfrm>
          <a:prstGeom prst="rect">
            <a:avLst/>
          </a:prstGeom>
          <a:noFill/>
          <a:ln w="9525">
            <a:noFill/>
          </a:ln>
        </p:spPr>
      </p:pic>
      <p:sp>
        <p:nvSpPr>
          <p:cNvPr id="944144" name="矩形 944143"/>
          <p:cNvSpPr/>
          <p:nvPr/>
        </p:nvSpPr>
        <p:spPr>
          <a:xfrm>
            <a:off x="563563" y="5334000"/>
            <a:ext cx="4541837" cy="822325"/>
          </a:xfrm>
          <a:prstGeom prst="rect">
            <a:avLst/>
          </a:prstGeom>
          <a:noFill/>
          <a:ln w="9525">
            <a:noFill/>
          </a:ln>
        </p:spPr>
        <p:txBody>
          <a:bodyPr>
            <a:spAutoFit/>
          </a:bodyPr>
          <a:p>
            <a:r>
              <a:rPr lang="en-GB" altLang="zh-CN"/>
              <a:t>Enzymes are also affected by the presence of </a:t>
            </a:r>
            <a:r>
              <a:rPr lang="en-GB" altLang="zh-CN" b="1">
                <a:solidFill>
                  <a:srgbClr val="10BC45"/>
                </a:solidFill>
              </a:rPr>
              <a:t>inhibitors</a:t>
            </a:r>
            <a:r>
              <a:rPr lang="en-GB" altLang="zh-CN"/>
              <a:t>.</a:t>
            </a:r>
            <a:endParaRPr lang="en-GB"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44133"/>
                                        </p:tgtEl>
                                        <p:attrNameLst>
                                          <p:attrName>style.visibility</p:attrName>
                                        </p:attrNameLst>
                                      </p:cBhvr>
                                      <p:to>
                                        <p:strVal val="visible"/>
                                      </p:to>
                                    </p:set>
                                    <p:animEffect transition="in" filter="dissolve">
                                      <p:cBhvr>
                                        <p:cTn id="7" dur="500"/>
                                        <p:tgtEl>
                                          <p:spTgt spid="944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44134"/>
                                        </p:tgtEl>
                                        <p:attrNameLst>
                                          <p:attrName>style.visibility</p:attrName>
                                        </p:attrNameLst>
                                      </p:cBhvr>
                                      <p:to>
                                        <p:strVal val="visible"/>
                                      </p:to>
                                    </p:set>
                                    <p:animEffect transition="in" filter="dissolve">
                                      <p:cBhvr>
                                        <p:cTn id="12" dur="500"/>
                                        <p:tgtEl>
                                          <p:spTgt spid="9441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44135"/>
                                        </p:tgtEl>
                                        <p:attrNameLst>
                                          <p:attrName>style.visibility</p:attrName>
                                        </p:attrNameLst>
                                      </p:cBhvr>
                                      <p:to>
                                        <p:strVal val="visible"/>
                                      </p:to>
                                    </p:set>
                                    <p:animEffect transition="in" filter="dissolve">
                                      <p:cBhvr>
                                        <p:cTn id="17" dur="500"/>
                                        <p:tgtEl>
                                          <p:spTgt spid="9441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44136"/>
                                        </p:tgtEl>
                                        <p:attrNameLst>
                                          <p:attrName>style.visibility</p:attrName>
                                        </p:attrNameLst>
                                      </p:cBhvr>
                                      <p:to>
                                        <p:strVal val="visible"/>
                                      </p:to>
                                    </p:set>
                                    <p:animEffect transition="in" filter="dissolve">
                                      <p:cBhvr>
                                        <p:cTn id="22" dur="500"/>
                                        <p:tgtEl>
                                          <p:spTgt spid="9441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4132"/>
                                        </p:tgtEl>
                                        <p:attrNameLst>
                                          <p:attrName>style.visibility</p:attrName>
                                        </p:attrNameLst>
                                      </p:cBhvr>
                                      <p:to>
                                        <p:strVal val="visible"/>
                                      </p:to>
                                    </p:set>
                                    <p:animEffect transition="in" filter="dissolve">
                                      <p:cBhvr>
                                        <p:cTn id="27" dur="500"/>
                                        <p:tgtEl>
                                          <p:spTgt spid="944132"/>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944142"/>
                                        </p:tgtEl>
                                        <p:attrNameLst>
                                          <p:attrName>style.visibility</p:attrName>
                                        </p:attrNameLst>
                                      </p:cBhvr>
                                      <p:to>
                                        <p:strVal val="visible"/>
                                      </p:to>
                                    </p:set>
                                    <p:animEffect transition="in" filter="wipe(up)">
                                      <p:cBhvr>
                                        <p:cTn id="31" dur="500"/>
                                        <p:tgtEl>
                                          <p:spTgt spid="94414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44144"/>
                                        </p:tgtEl>
                                        <p:attrNameLst>
                                          <p:attrName>style.visibility</p:attrName>
                                        </p:attrNameLst>
                                      </p:cBhvr>
                                      <p:to>
                                        <p:strVal val="visible"/>
                                      </p:to>
                                    </p:set>
                                    <p:animEffect transition="in" filter="dissolve">
                                      <p:cBhvr>
                                        <p:cTn id="36" dur="500"/>
                                        <p:tgtEl>
                                          <p:spTgt spid="944144"/>
                                        </p:tgtEl>
                                      </p:cBhvr>
                                    </p:animEffect>
                                  </p:childTnLst>
                                </p:cTn>
                              </p:par>
                              <p:par>
                                <p:cTn id="37" presetID="1" presetClass="entr" presetSubtype="0" fill="hold" nodeType="withEffect">
                                  <p:stCondLst>
                                    <p:cond delay="0"/>
                                  </p:stCondLst>
                                  <p:childTnLst>
                                    <p:set>
                                      <p:cBhvr>
                                        <p:cTn id="38" dur="1" fill="hold">
                                          <p:stCondLst>
                                            <p:cond delay="0"/>
                                          </p:stCondLst>
                                        </p:cTn>
                                        <p:tgtEl>
                                          <p:spTgt spid="944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2" grpId="0"/>
      <p:bldP spid="944133" grpId="0"/>
      <p:bldP spid="944134" grpId="0"/>
      <p:bldP spid="944135" grpId="0"/>
      <p:bldP spid="944136" grpId="0"/>
      <p:bldP spid="9441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7378" name="标题 997377"/>
          <p:cNvSpPr>
            <a:spLocks noGrp="1"/>
          </p:cNvSpPr>
          <p:nvPr>
            <p:ph type="title" idx="4294967295"/>
          </p:nvPr>
        </p:nvSpPr>
        <p:spPr/>
        <p:txBody>
          <a:bodyPr anchor="ctr" anchorCtr="0"/>
          <a:p>
            <a:r>
              <a:rPr lang="en-GB" altLang="zh-CN"/>
              <a:t>Effect of temperature on enzymes</a:t>
            </a:r>
            <a:endParaRPr lang="en-GB" altLang="zh-CN"/>
          </a:p>
        </p:txBody>
      </p:sp>
      <p:pic>
        <p:nvPicPr>
          <p:cNvPr id="997383" name="图片 997382"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97384" name="图片 997383"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97385" name="图片 997384"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7169" name="图片 7168" descr="ppt/media/image29.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6898" name="标题 976897"/>
          <p:cNvSpPr>
            <a:spLocks noGrp="1"/>
          </p:cNvSpPr>
          <p:nvPr>
            <p:ph type="title" idx="4294967295"/>
          </p:nvPr>
        </p:nvSpPr>
        <p:spPr/>
        <p:txBody>
          <a:bodyPr anchor="ctr" anchorCtr="0"/>
          <a:p>
            <a:r>
              <a:rPr lang="en-GB" altLang="zh-CN"/>
              <a:t>Effect of pH on enzymes</a:t>
            </a:r>
            <a:endParaRPr lang="en-GB" altLang="zh-CN"/>
          </a:p>
        </p:txBody>
      </p:sp>
      <p:pic>
        <p:nvPicPr>
          <p:cNvPr id="976903" name="图片 976902"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6905" name="图片 97690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8193" name="图片 8192" descr="ppt/media/image3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06594" name="标题 1006593"/>
          <p:cNvSpPr>
            <a:spLocks noGrp="1"/>
          </p:cNvSpPr>
          <p:nvPr>
            <p:ph type="title" idx="4294967295"/>
          </p:nvPr>
        </p:nvSpPr>
        <p:spPr/>
        <p:txBody>
          <a:bodyPr anchor="ctr" anchorCtr="0"/>
          <a:p>
            <a:r>
              <a:rPr lang="en-GB" altLang="zh-CN"/>
              <a:t>Rate of reaction experiment</a:t>
            </a:r>
            <a:endParaRPr lang="en-GB" altLang="zh-CN"/>
          </a:p>
        </p:txBody>
      </p:sp>
      <p:pic>
        <p:nvPicPr>
          <p:cNvPr id="1006596" name="图片 100659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006600" name="图片 100659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217" name="图片 9216" descr="ppt/media/image31.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02" name="标题 972801"/>
          <p:cNvSpPr>
            <a:spLocks noGrp="1"/>
          </p:cNvSpPr>
          <p:nvPr>
            <p:ph type="title" idx="4294967295"/>
          </p:nvPr>
        </p:nvSpPr>
        <p:spPr/>
        <p:txBody>
          <a:bodyPr anchor="ctr" anchorCtr="0"/>
          <a:p>
            <a:r>
              <a:rPr lang="en-GB" altLang="zh-CN"/>
              <a:t>Effect of substrate concentration on rate</a:t>
            </a:r>
            <a:endParaRPr lang="en-GB" altLang="zh-CN"/>
          </a:p>
        </p:txBody>
      </p:sp>
      <p:pic>
        <p:nvPicPr>
          <p:cNvPr id="972812" name="图片 972811"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2814" name="图片 972813"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41" name="图片 10240" descr="ppt/media/image32.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GB" altLang="zh-CN" sz="3200" dirty="0">
                <a:solidFill>
                  <a:srgbClr val="FFFF00"/>
                </a:solidFill>
                <a:latin typeface="Arial" panose="020B0604020202020204" pitchFamily="34" charset="0"/>
                <a:sym typeface="+mn-ea"/>
              </a:rPr>
              <a:t>Rate of reaction of an enzyme</a:t>
            </a:r>
            <a:r>
              <a:rPr lang="en-US" altLang="en-GB" sz="3200" dirty="0">
                <a:solidFill>
                  <a:srgbClr val="FFFF00"/>
                </a:solidFill>
                <a:latin typeface="Arial" panose="020B0604020202020204" pitchFamily="34" charset="0"/>
                <a:sym typeface="+mn-ea"/>
              </a:rPr>
              <a:t> </a:t>
            </a:r>
            <a:r>
              <a:rPr lang="en-GB" altLang="zh-CN" sz="3200" dirty="0">
                <a:solidFill>
                  <a:srgbClr val="FFFF00"/>
                </a:solidFill>
                <a:latin typeface="Arial" panose="020B0604020202020204" pitchFamily="34" charset="0"/>
                <a:sym typeface="+mn-ea"/>
              </a:rPr>
              <a:t>reaction changes at</a:t>
            </a:r>
            <a:r>
              <a:rPr lang="en-US" altLang="en-GB" sz="3200" dirty="0">
                <a:solidFill>
                  <a:srgbClr val="FFFF00"/>
                </a:solidFill>
                <a:latin typeface="Arial" panose="020B0604020202020204" pitchFamily="34" charset="0"/>
                <a:sym typeface="+mn-ea"/>
              </a:rPr>
              <a:t> </a:t>
            </a:r>
            <a:r>
              <a:rPr lang="zh-CN" altLang="en-US" sz="3200" dirty="0">
                <a:solidFill>
                  <a:srgbClr val="FFFF00"/>
                </a:solidFill>
                <a:sym typeface="+mn-ea"/>
              </a:rPr>
              <a:t>substrate</a:t>
            </a:r>
            <a:r>
              <a:rPr lang="en-US" altLang="zh-CN" sz="3200" dirty="0">
                <a:solidFill>
                  <a:srgbClr val="FFFF00"/>
                </a:solidFill>
                <a:sym typeface="+mn-ea"/>
              </a:rPr>
              <a:t> and enzyme </a:t>
            </a:r>
            <a:r>
              <a:rPr lang="zh-CN" altLang="en-US" sz="3200" dirty="0">
                <a:solidFill>
                  <a:schemeClr val="bg1"/>
                </a:solidFill>
              </a:rPr>
              <a:t>concentrations</a:t>
            </a:r>
            <a:r>
              <a:rPr lang="zh-CN" altLang="en-US" sz="3200" dirty="0">
                <a:solidFill>
                  <a:srgbClr val="FFFF00"/>
                </a:solidFill>
              </a:rPr>
              <a:t> </a:t>
            </a:r>
            <a:endParaRPr lang="zh-CN" altLang="en-US" sz="3200" dirty="0">
              <a:solidFill>
                <a:srgbClr val="FFFF00"/>
              </a:solidFill>
            </a:endParaRPr>
          </a:p>
        </p:txBody>
      </p:sp>
      <p:pic>
        <p:nvPicPr>
          <p:cNvPr id="11" name="内容占位符 10"/>
          <p:cNvPicPr>
            <a:picLocks noGrp="1" noChangeAspect="1"/>
          </p:cNvPicPr>
          <p:nvPr>
            <p:ph idx="1"/>
          </p:nvPr>
        </p:nvPicPr>
        <p:blipFill rotWithShape="1">
          <a:blip r:embed="rId1">
            <a:extLst>
              <a:ext uri="{28A0092B-C50C-407E-A947-70E740481C1C}">
                <a14:useLocalDpi xmlns:a14="http://schemas.microsoft.com/office/drawing/2010/main" val="0"/>
              </a:ext>
            </a:extLst>
          </a:blip>
          <a:srcRect t="35693" b="33333"/>
          <a:stretch>
            <a:fillRect/>
          </a:stretch>
        </p:blipFill>
        <p:spPr>
          <a:xfrm>
            <a:off x="827405" y="1844675"/>
            <a:ext cx="7130415" cy="3625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8946" name="标题 978945"/>
          <p:cNvSpPr>
            <a:spLocks noGrp="1"/>
          </p:cNvSpPr>
          <p:nvPr>
            <p:ph type="title" idx="4294967295"/>
          </p:nvPr>
        </p:nvSpPr>
        <p:spPr/>
        <p:txBody>
          <a:bodyPr anchor="ctr" anchorCtr="0"/>
          <a:p>
            <a:r>
              <a:rPr lang="en-GB" altLang="zh-CN"/>
              <a:t>Effect of enzyme concentration on rate</a:t>
            </a:r>
            <a:endParaRPr lang="en-GB" altLang="zh-CN"/>
          </a:p>
        </p:txBody>
      </p:sp>
      <p:pic>
        <p:nvPicPr>
          <p:cNvPr id="978951" name="图片 97895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8953" name="图片 978952"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1265" name="图片 11264" descr="ppt/media/image34.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9426" name="标题 999425"/>
          <p:cNvSpPr>
            <a:spLocks noGrp="1"/>
          </p:cNvSpPr>
          <p:nvPr>
            <p:ph type="title" idx="4294967295"/>
          </p:nvPr>
        </p:nvSpPr>
        <p:spPr/>
        <p:txBody>
          <a:bodyPr anchor="ctr" anchorCtr="0"/>
          <a:p>
            <a:r>
              <a:rPr lang="en-GB" altLang="zh-CN"/>
              <a:t>Factors affecting rate of reaction</a:t>
            </a:r>
            <a:endParaRPr lang="en-GB" altLang="zh-CN"/>
          </a:p>
        </p:txBody>
      </p:sp>
      <p:pic>
        <p:nvPicPr>
          <p:cNvPr id="999429" name="图片 999428"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99431" name="图片 999430"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2289" name="图片 12288" descr="ppt/media/image35.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p:txBody>
          <a:bodyPr/>
          <a:p>
            <a:endParaRPr lang="zh-CN" altLang="en-US"/>
          </a:p>
        </p:txBody>
      </p:sp>
      <p:graphicFrame>
        <p:nvGraphicFramePr>
          <p:cNvPr id="8" name="内容占位符 7"/>
          <p:cNvGraphicFramePr/>
          <p:nvPr>
            <p:ph idx="1"/>
            <p:custDataLst>
              <p:tags r:id="rId1"/>
            </p:custDataLst>
          </p:nvPr>
        </p:nvGraphicFramePr>
        <p:xfrm>
          <a:off x="457200" y="808355"/>
          <a:ext cx="8229600" cy="4587240"/>
        </p:xfrm>
        <a:graphic>
          <a:graphicData uri="http://schemas.openxmlformats.org/drawingml/2006/table">
            <a:tbl>
              <a:tblPr firstRow="1" bandRow="1">
                <a:tableStyleId>{5C22544A-7EE6-4342-B048-85BDC9FD1C3A}</a:tableStyleId>
              </a:tblPr>
              <a:tblGrid>
                <a:gridCol w="2743200"/>
                <a:gridCol w="2743200"/>
                <a:gridCol w="2743200"/>
              </a:tblGrid>
              <a:tr h="640080">
                <a:tc>
                  <a:txBody>
                    <a:bodyPr/>
                    <a:p>
                      <a:pPr>
                        <a:buNone/>
                      </a:pPr>
                      <a:r>
                        <a:rPr lang="zh-CN" altLang="en-US">
                          <a:solidFill>
                            <a:schemeClr val="tx1"/>
                          </a:solidFill>
                        </a:rPr>
                        <a:t>lock-and-key hypothesis</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锁钥学说</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zh-CN" altLang="en-US">
                          <a:solidFill>
                            <a:schemeClr val="tx1"/>
                          </a:solidFill>
                        </a:rPr>
                        <a:t>induced-fit hypothesis</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诱导契合学说</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zh-CN" altLang="en-US">
                          <a:solidFill>
                            <a:schemeClr val="tx1"/>
                          </a:solidFill>
                        </a:rPr>
                        <a:t>activation energy</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/ˌæktɪˈveɪʃn/</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活化能</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inhibitor</a:t>
                      </a:r>
                      <a:endParaRPr lang="en-US" altLang="zh-CN">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/ɪnˈhɪbɪtər/</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sym typeface="+mn-ea"/>
                        </a:rPr>
                        <a:t>抑制剂</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allosteric site</a:t>
                      </a:r>
                      <a:endParaRPr lang="en-US" altLang="zh-CN">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/ˌæləˈsterɪk/</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变构位点</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non-competitive inhibition</a:t>
                      </a:r>
                      <a:endParaRPr lang="en-US" altLang="zh-CN">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非竞争性</a:t>
                      </a:r>
                      <a:r>
                        <a:rPr lang="zh-CN" altLang="en-US" sz="1800">
                          <a:solidFill>
                            <a:schemeClr val="tx1"/>
                          </a:solidFill>
                        </a:rPr>
                        <a:t>抑制</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competitive inhibition</a:t>
                      </a:r>
                      <a:endParaRPr lang="en-US" altLang="zh-CN">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竞争性</a:t>
                      </a:r>
                      <a:r>
                        <a:rPr lang="zh-CN" altLang="en-US" sz="1800">
                          <a:solidFill>
                            <a:schemeClr val="tx1"/>
                          </a:solidFill>
                        </a:rPr>
                        <a:t>抑制</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End product inhibition</a:t>
                      </a:r>
                      <a:endParaRPr lang="en-US" altLang="zh-CN">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终产物抑制</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rPr>
                        <a:t> Michaelis–Menten</a:t>
                      </a:r>
                      <a:endParaRPr lang="en-US" altLang="zh-CN">
                        <a:solidFill>
                          <a:schemeClr val="tx1"/>
                        </a:solidFill>
                      </a:endParaRPr>
                    </a:p>
                    <a:p>
                      <a:pPr>
                        <a:buNone/>
                      </a:pPr>
                      <a:r>
                        <a:rPr lang="en-US" altLang="zh-CN">
                          <a:solidFill>
                            <a:schemeClr val="tx1"/>
                          </a:solidFill>
                        </a:rPr>
                        <a:t>constant</a:t>
                      </a:r>
                      <a:r>
                        <a:rPr lang="zh-CN" altLang="en-US">
                          <a:solidFill>
                            <a:schemeClr val="tx1"/>
                          </a:solidFill>
                          <a:ea typeface="宋体" panose="02010600030101010101" pitchFamily="2" charset="-122"/>
                        </a:rPr>
                        <a:t>（</a:t>
                      </a:r>
                      <a:r>
                        <a:rPr lang="en-US" altLang="zh-CN">
                          <a:solidFill>
                            <a:schemeClr val="tx1"/>
                          </a:solidFill>
                          <a:ea typeface="宋体" panose="02010600030101010101" pitchFamily="2" charset="-122"/>
                        </a:rPr>
                        <a:t>K</a:t>
                      </a:r>
                      <a:r>
                        <a:rPr lang="en-US" altLang="zh-CN" baseline="-25000">
                          <a:solidFill>
                            <a:schemeClr val="tx1"/>
                          </a:solidFill>
                          <a:ea typeface="宋体" panose="02010600030101010101" pitchFamily="2" charset="-122"/>
                        </a:rPr>
                        <a:t>m</a:t>
                      </a:r>
                      <a:r>
                        <a:rPr lang="zh-CN" altLang="en-US">
                          <a:solidFill>
                            <a:schemeClr val="tx1"/>
                          </a:solidFill>
                          <a:ea typeface="宋体" panose="02010600030101010101" pitchFamily="2" charset="-122"/>
                        </a:rPr>
                        <a:t>）</a:t>
                      </a:r>
                      <a:endParaRPr lang="zh-CN" altLang="en-US">
                        <a:solidFill>
                          <a:schemeClr val="tx1"/>
                        </a:solidFill>
                        <a:ea typeface="宋体" panose="02010600030101010101" pitchFamily="2"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米氏常数</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81000">
                <a:tc>
                  <a:txBody>
                    <a:bodyPr/>
                    <a:p>
                      <a:pPr>
                        <a:buNone/>
                      </a:pPr>
                      <a:r>
                        <a:rPr lang="en-US" altLang="zh-CN">
                          <a:solidFill>
                            <a:schemeClr val="tx1"/>
                          </a:solidFill>
                          <a:ea typeface="宋体" panose="02010600030101010101" pitchFamily="2" charset="-122"/>
                        </a:rPr>
                        <a:t>a</a:t>
                      </a:r>
                      <a:r>
                        <a:rPr lang="zh-CN" altLang="en-US">
                          <a:solidFill>
                            <a:schemeClr val="tx1"/>
                          </a:solidFill>
                          <a:ea typeface="宋体" panose="02010600030101010101" pitchFamily="2" charset="-122"/>
                        </a:rPr>
                        <a:t>ffinity</a:t>
                      </a:r>
                      <a:endParaRPr lang="zh-CN" altLang="en-US">
                        <a:solidFill>
                          <a:schemeClr val="tx1"/>
                        </a:solidFill>
                        <a:ea typeface="宋体" panose="02010600030101010101" pitchFamily="2"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a:solidFill>
                            <a:schemeClr val="tx1"/>
                          </a:solidFill>
                        </a:rPr>
                        <a:t>/əˈfɪnəti/</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r>
                        <a:rPr lang="zh-CN" altLang="en-US" sz="1800">
                          <a:solidFill>
                            <a:schemeClr val="tx1"/>
                          </a:solidFill>
                        </a:rPr>
                        <a:t>亲和力</a:t>
                      </a:r>
                      <a:endParaRPr lang="zh-CN" altLang="en-US" sz="180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83052" name="图片 983051" descr="HIV_proteinase"/>
          <p:cNvPicPr>
            <a:picLocks noChangeAspect="1"/>
          </p:cNvPicPr>
          <p:nvPr/>
        </p:nvPicPr>
        <p:blipFill>
          <a:blip r:embed="rId1"/>
          <a:stretch>
            <a:fillRect/>
          </a:stretch>
        </p:blipFill>
        <p:spPr>
          <a:xfrm>
            <a:off x="4694238" y="2033588"/>
            <a:ext cx="4286250" cy="2790825"/>
          </a:xfrm>
          <a:prstGeom prst="rect">
            <a:avLst/>
          </a:prstGeom>
          <a:noFill/>
          <a:ln w="9525">
            <a:noFill/>
          </a:ln>
        </p:spPr>
      </p:pic>
      <p:sp>
        <p:nvSpPr>
          <p:cNvPr id="983042" name="标题 983041"/>
          <p:cNvSpPr>
            <a:spLocks noGrp="1"/>
          </p:cNvSpPr>
          <p:nvPr>
            <p:ph type="title" idx="4294967295"/>
          </p:nvPr>
        </p:nvSpPr>
        <p:spPr/>
        <p:txBody>
          <a:bodyPr anchor="ctr" anchorCtr="0"/>
          <a:p>
            <a:r>
              <a:rPr lang="en-GB" altLang="zh-CN"/>
              <a:t>What are enzyme inhibitors?</a:t>
            </a:r>
            <a:endParaRPr lang="en-GB" altLang="zh-CN"/>
          </a:p>
        </p:txBody>
      </p:sp>
      <p:sp>
        <p:nvSpPr>
          <p:cNvPr id="983043" name="文本框 983042"/>
          <p:cNvSpPr txBox="1"/>
          <p:nvPr/>
        </p:nvSpPr>
        <p:spPr>
          <a:xfrm>
            <a:off x="563563" y="784225"/>
            <a:ext cx="8583612" cy="1187450"/>
          </a:xfrm>
          <a:prstGeom prst="rect">
            <a:avLst/>
          </a:prstGeom>
          <a:noFill/>
          <a:ln w="9525">
            <a:noFill/>
          </a:ln>
        </p:spPr>
        <p:txBody>
          <a:bodyPr>
            <a:spAutoFit/>
          </a:bodyPr>
          <a:p>
            <a:r>
              <a:rPr lang="en-GB" altLang="zh-CN">
                <a:highlight>
                  <a:srgbClr val="FFFF00"/>
                </a:highlight>
              </a:rPr>
              <a:t>Substances can interfere with enzyme activity are called </a:t>
            </a:r>
            <a:r>
              <a:rPr lang="en-GB" altLang="zh-CN" b="1">
                <a:solidFill>
                  <a:srgbClr val="10BC45"/>
                </a:solidFill>
                <a:highlight>
                  <a:srgbClr val="FFFF00"/>
                </a:highlight>
              </a:rPr>
              <a:t>inhibitors</a:t>
            </a:r>
            <a:r>
              <a:rPr lang="en-GB" altLang="zh-CN">
                <a:highlight>
                  <a:srgbClr val="FFFF00"/>
                </a:highlight>
              </a:rPr>
              <a:t>.</a:t>
            </a:r>
            <a:r>
              <a:rPr lang="en-GB" altLang="zh-CN"/>
              <a:t> They can be classed in two ways, depending on their mode of action:</a:t>
            </a:r>
            <a:endParaRPr lang="en-GB" altLang="zh-CN"/>
          </a:p>
        </p:txBody>
      </p:sp>
      <p:sp>
        <p:nvSpPr>
          <p:cNvPr id="983045" name="文本框 983044"/>
          <p:cNvSpPr txBox="1"/>
          <p:nvPr/>
        </p:nvSpPr>
        <p:spPr>
          <a:xfrm>
            <a:off x="560388" y="2024063"/>
            <a:ext cx="4354512" cy="301307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Inhibitors can be either </a:t>
            </a:r>
            <a:r>
              <a:rPr lang="en-GB" altLang="zh-CN" b="1">
                <a:solidFill>
                  <a:srgbClr val="10BC45"/>
                </a:solidFill>
              </a:rPr>
              <a:t>competitive</a:t>
            </a:r>
            <a:r>
              <a:rPr lang="en-GB" altLang="zh-CN"/>
              <a:t> (active site directed) or </a:t>
            </a:r>
            <a:r>
              <a:rPr lang="en-GB" altLang="zh-CN" b="1">
                <a:solidFill>
                  <a:srgbClr val="10BC45"/>
                </a:solidFill>
              </a:rPr>
              <a:t>non-competitive</a:t>
            </a:r>
            <a:r>
              <a:rPr lang="en-GB" altLang="zh-CN">
                <a:solidFill>
                  <a:srgbClr val="10BC45"/>
                </a:solidFill>
              </a:rPr>
              <a:t> </a:t>
            </a:r>
            <a:r>
              <a:rPr lang="en-GB" altLang="zh-CN"/>
              <a:t>(non-active site directed), </a:t>
            </a:r>
            <a:r>
              <a:rPr lang="en-GB" altLang="zh-CN">
                <a:highlight>
                  <a:srgbClr val="FFFF00"/>
                </a:highlight>
              </a:rPr>
              <a:t>depending on whether they compete with the substrate for binding at the active site or not.</a:t>
            </a:r>
            <a:endParaRPr lang="en-GB" altLang="zh-CN">
              <a:highlight>
                <a:srgbClr val="FFFF00"/>
              </a:highlight>
            </a:endParaRPr>
          </a:p>
        </p:txBody>
      </p:sp>
      <p:sp>
        <p:nvSpPr>
          <p:cNvPr id="983046" name="文本框 983045"/>
          <p:cNvSpPr txBox="1"/>
          <p:nvPr/>
        </p:nvSpPr>
        <p:spPr>
          <a:xfrm>
            <a:off x="560388" y="5089525"/>
            <a:ext cx="7910512" cy="11874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Inhibitors can be either </a:t>
            </a:r>
            <a:r>
              <a:rPr lang="en-GB" altLang="zh-CN" b="1">
                <a:solidFill>
                  <a:srgbClr val="10BC45"/>
                </a:solidFill>
              </a:rPr>
              <a:t>reversible</a:t>
            </a:r>
            <a:r>
              <a:rPr lang="en-GB" altLang="zh-CN"/>
              <a:t> or </a:t>
            </a:r>
            <a:r>
              <a:rPr lang="en-GB" altLang="zh-CN" b="1">
                <a:solidFill>
                  <a:srgbClr val="10BC45"/>
                </a:solidFill>
              </a:rPr>
              <a:t>irreversible</a:t>
            </a:r>
            <a:r>
              <a:rPr lang="en-GB" altLang="zh-CN"/>
              <a:t>, depending on whether their inhibitory effect on the enzyme is permanent or not.</a:t>
            </a:r>
            <a:endParaRPr lang="en-GB" altLang="zh-CN"/>
          </a:p>
        </p:txBody>
      </p:sp>
      <p:pic>
        <p:nvPicPr>
          <p:cNvPr id="983049" name="图片 983048"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83050" name="图片 983049"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3045"/>
                                        </p:tgtEl>
                                        <p:attrNameLst>
                                          <p:attrName>style.visibility</p:attrName>
                                        </p:attrNameLst>
                                      </p:cBhvr>
                                      <p:to>
                                        <p:strVal val="visible"/>
                                      </p:to>
                                    </p:set>
                                    <p:animEffect transition="in" filter="dissolve">
                                      <p:cBhvr>
                                        <p:cTn id="7" dur="500"/>
                                        <p:tgtEl>
                                          <p:spTgt spid="9830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83052"/>
                                        </p:tgtEl>
                                        <p:attrNameLst>
                                          <p:attrName>style.visibility</p:attrName>
                                        </p:attrNameLst>
                                      </p:cBhvr>
                                      <p:to>
                                        <p:strVal val="visible"/>
                                      </p:to>
                                    </p:set>
                                    <p:animEffect transition="in" filter="wipe(up)">
                                      <p:cBhvr>
                                        <p:cTn id="11" dur="500"/>
                                        <p:tgtEl>
                                          <p:spTgt spid="98305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83046"/>
                                        </p:tgtEl>
                                        <p:attrNameLst>
                                          <p:attrName>style.visibility</p:attrName>
                                        </p:attrNameLst>
                                      </p:cBhvr>
                                      <p:to>
                                        <p:strVal val="visible"/>
                                      </p:to>
                                    </p:set>
                                    <p:animEffect transition="in" filter="dissolve">
                                      <p:cBhvr>
                                        <p:cTn id="16" dur="500"/>
                                        <p:tgtEl>
                                          <p:spTgt spid="983046"/>
                                        </p:tgtEl>
                                      </p:cBhvr>
                                    </p:animEffect>
                                  </p:childTnLst>
                                </p:cTn>
                              </p:par>
                              <p:par>
                                <p:cTn id="17" presetID="1" presetClass="entr" presetSubtype="0" fill="hold" nodeType="withEffect">
                                  <p:stCondLst>
                                    <p:cond delay="0"/>
                                  </p:stCondLst>
                                  <p:childTnLst>
                                    <p:set>
                                      <p:cBhvr>
                                        <p:cTn id="18" dur="1" fill="hold">
                                          <p:stCondLst>
                                            <p:cond delay="0"/>
                                          </p:stCondLst>
                                        </p:cTn>
                                        <p:tgtEl>
                                          <p:spTgt spid="983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45" grpId="0"/>
      <p:bldP spid="9830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sp>
        <p:nvSpPr>
          <p:cNvPr id="3" name="文本框 2"/>
          <p:cNvSpPr txBox="1"/>
          <p:nvPr/>
        </p:nvSpPr>
        <p:spPr>
          <a:xfrm>
            <a:off x="462280" y="1228725"/>
            <a:ext cx="7508875" cy="1198880"/>
          </a:xfrm>
          <a:prstGeom prst="rect">
            <a:avLst/>
          </a:prstGeom>
          <a:noFill/>
        </p:spPr>
        <p:txBody>
          <a:bodyPr wrap="square" rtlCol="0" anchor="t">
            <a:spAutoFit/>
          </a:bodyPr>
          <a:p>
            <a:r>
              <a:rPr lang="zh-CN" altLang="en-US"/>
              <a:t>Reversible inhibition that dissociate very rapidly from  enzyme because it becomes </a:t>
            </a:r>
            <a:r>
              <a:rPr lang="zh-CN" altLang="en-US">
                <a:highlight>
                  <a:srgbClr val="FFFF00"/>
                </a:highlight>
              </a:rPr>
              <a:t>very loosely bound</a:t>
            </a:r>
            <a:r>
              <a:rPr lang="zh-CN" altLang="en-US"/>
              <a:t> with the enzyme. </a:t>
            </a:r>
            <a:endParaRPr lang="zh-CN" altLang="en-US"/>
          </a:p>
        </p:txBody>
      </p:sp>
      <p:sp>
        <p:nvSpPr>
          <p:cNvPr id="4" name="文本框 3"/>
          <p:cNvSpPr txBox="1"/>
          <p:nvPr/>
        </p:nvSpPr>
        <p:spPr>
          <a:xfrm>
            <a:off x="517525" y="2816860"/>
            <a:ext cx="7399020" cy="1568450"/>
          </a:xfrm>
          <a:prstGeom prst="rect">
            <a:avLst/>
          </a:prstGeom>
          <a:noFill/>
        </p:spPr>
        <p:txBody>
          <a:bodyPr wrap="square" rtlCol="0" anchor="t">
            <a:spAutoFit/>
          </a:bodyPr>
          <a:p>
            <a:r>
              <a:rPr lang="zh-CN" altLang="en-US"/>
              <a:t>An irreversible inhibitor separates very slowly from its target enzyme because it becomes very tightly bound to its active site while</a:t>
            </a:r>
            <a:r>
              <a:rPr lang="zh-CN" altLang="en-US">
                <a:highlight>
                  <a:srgbClr val="FFFF00"/>
                </a:highlight>
              </a:rPr>
              <a:t> inactivating the enzyme molecule.</a:t>
            </a:r>
            <a:endParaRPr lang="zh-CN" altLang="en-US">
              <a:highlight>
                <a:srgbClr val="FFFF0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7138" name="标题 987137"/>
          <p:cNvSpPr>
            <a:spLocks noGrp="1"/>
          </p:cNvSpPr>
          <p:nvPr>
            <p:ph type="title" idx="4294967295"/>
          </p:nvPr>
        </p:nvSpPr>
        <p:spPr/>
        <p:txBody>
          <a:bodyPr anchor="ctr" anchorCtr="0"/>
          <a:p>
            <a:r>
              <a:rPr lang="en-GB" altLang="zh-CN"/>
              <a:t>Enzyme inhibitors: mode of action</a:t>
            </a:r>
            <a:endParaRPr lang="en-GB" altLang="zh-CN"/>
          </a:p>
        </p:txBody>
      </p:sp>
      <p:pic>
        <p:nvPicPr>
          <p:cNvPr id="987141" name="图片 987140"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87145" name="图片 987144"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3313" name="图片 13312" descr="ppt/media/image37.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a:p>
            <a:endParaRPr lang="zh-CN" altLang="en-US"/>
          </a:p>
        </p:txBody>
      </p:sp>
      <p:pic>
        <p:nvPicPr>
          <p:cNvPr id="100" name="图片 99"/>
          <p:cNvPicPr/>
          <p:nvPr/>
        </p:nvPicPr>
        <p:blipFill>
          <a:blip r:embed="rId1"/>
          <a:stretch>
            <a:fillRect/>
          </a:stretch>
        </p:blipFill>
        <p:spPr>
          <a:xfrm>
            <a:off x="448310" y="125095"/>
            <a:ext cx="7807960" cy="2755900"/>
          </a:xfrm>
          <a:prstGeom prst="rect">
            <a:avLst/>
          </a:prstGeom>
          <a:noFill/>
          <a:ln w="9525">
            <a:noFill/>
          </a:ln>
        </p:spPr>
      </p:pic>
      <p:pic>
        <p:nvPicPr>
          <p:cNvPr id="101" name="图片 100"/>
          <p:cNvPicPr/>
          <p:nvPr/>
        </p:nvPicPr>
        <p:blipFill>
          <a:blip r:embed="rId2"/>
          <a:stretch>
            <a:fillRect/>
          </a:stretch>
        </p:blipFill>
        <p:spPr>
          <a:xfrm>
            <a:off x="667385" y="3263265"/>
            <a:ext cx="7808595" cy="253873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5090" name="标题 985089"/>
          <p:cNvSpPr>
            <a:spLocks noGrp="1"/>
          </p:cNvSpPr>
          <p:nvPr>
            <p:ph type="title" idx="4294967295"/>
          </p:nvPr>
        </p:nvSpPr>
        <p:spPr/>
        <p:txBody>
          <a:bodyPr anchor="ctr" anchorCtr="0"/>
          <a:p>
            <a:r>
              <a:rPr lang="en-GB" altLang="zh-CN"/>
              <a:t>Effect of inhibitors on enzymes</a:t>
            </a:r>
            <a:endParaRPr lang="en-GB" altLang="zh-CN"/>
          </a:p>
        </p:txBody>
      </p:sp>
      <p:pic>
        <p:nvPicPr>
          <p:cNvPr id="985095" name="图片 985094"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85097" name="图片 985096"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4337" name="图片 14336" descr="ppt/media/image4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89193" name="图片 989192" descr="Image:ATP structure.svg"/>
          <p:cNvPicPr>
            <a:picLocks noChangeAspect="1"/>
          </p:cNvPicPr>
          <p:nvPr/>
        </p:nvPicPr>
        <p:blipFill>
          <a:blip r:embed="rId1"/>
          <a:stretch>
            <a:fillRect/>
          </a:stretch>
        </p:blipFill>
        <p:spPr>
          <a:xfrm>
            <a:off x="5010150" y="4424363"/>
            <a:ext cx="3384550" cy="1974850"/>
          </a:xfrm>
          <a:prstGeom prst="rect">
            <a:avLst/>
          </a:prstGeom>
          <a:noFill/>
          <a:ln w="9525">
            <a:noFill/>
          </a:ln>
        </p:spPr>
      </p:pic>
      <p:sp>
        <p:nvSpPr>
          <p:cNvPr id="989186" name="标题 989185"/>
          <p:cNvSpPr>
            <a:spLocks noGrp="1"/>
          </p:cNvSpPr>
          <p:nvPr>
            <p:ph type="title" idx="4294967295"/>
          </p:nvPr>
        </p:nvSpPr>
        <p:spPr/>
        <p:txBody>
          <a:bodyPr anchor="ctr" anchorCtr="0"/>
          <a:p>
            <a:r>
              <a:rPr lang="en-GB" altLang="zh-CN"/>
              <a:t>End-product inhibition</a:t>
            </a:r>
            <a:endParaRPr lang="en-GB" altLang="zh-CN"/>
          </a:p>
        </p:txBody>
      </p:sp>
      <p:sp>
        <p:nvSpPr>
          <p:cNvPr id="989187" name="文本框 989186"/>
          <p:cNvSpPr txBox="1"/>
          <p:nvPr/>
        </p:nvSpPr>
        <p:spPr>
          <a:xfrm>
            <a:off x="563563" y="784225"/>
            <a:ext cx="8367712" cy="1187450"/>
          </a:xfrm>
          <a:prstGeom prst="rect">
            <a:avLst/>
          </a:prstGeom>
          <a:noFill/>
          <a:ln w="9525">
            <a:noFill/>
          </a:ln>
        </p:spPr>
        <p:txBody>
          <a:bodyPr>
            <a:spAutoFit/>
          </a:bodyPr>
          <a:p>
            <a:r>
              <a:rPr lang="en-GB" altLang="zh-CN"/>
              <a:t>Enzyme inhibition is important in regulating </a:t>
            </a:r>
            <a:r>
              <a:rPr lang="en-GB" altLang="zh-CN" b="1">
                <a:solidFill>
                  <a:srgbClr val="10BC45"/>
                </a:solidFill>
              </a:rPr>
              <a:t>metabolic pathways</a:t>
            </a:r>
            <a:r>
              <a:rPr lang="en-GB" altLang="zh-CN"/>
              <a:t>. </a:t>
            </a:r>
            <a:r>
              <a:rPr lang="en-GB" altLang="zh-CN">
                <a:highlight>
                  <a:srgbClr val="FFFF00"/>
                </a:highlight>
              </a:rPr>
              <a:t>The final (end) product often acts as a regulator of the pathway in a process called </a:t>
            </a:r>
            <a:r>
              <a:rPr lang="en-GB" altLang="zh-CN" b="1">
                <a:solidFill>
                  <a:srgbClr val="10BC45"/>
                </a:solidFill>
                <a:highlight>
                  <a:srgbClr val="FFFF00"/>
                </a:highlight>
              </a:rPr>
              <a:t>end-product inhibition</a:t>
            </a:r>
            <a:r>
              <a:rPr lang="en-GB" altLang="zh-CN"/>
              <a:t>.</a:t>
            </a:r>
            <a:endParaRPr lang="en-GB" altLang="zh-CN"/>
          </a:p>
        </p:txBody>
      </p:sp>
      <p:sp>
        <p:nvSpPr>
          <p:cNvPr id="989190" name="矩形 989189"/>
          <p:cNvSpPr/>
          <p:nvPr/>
        </p:nvSpPr>
        <p:spPr>
          <a:xfrm>
            <a:off x="604838" y="2257425"/>
            <a:ext cx="7624762" cy="11874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When the amount of end product is high, it binds </a:t>
            </a:r>
            <a:r>
              <a:rPr lang="en-GB" altLang="zh-CN">
                <a:highlight>
                  <a:srgbClr val="FFFF00"/>
                </a:highlight>
              </a:rPr>
              <a:t>non-competitively</a:t>
            </a:r>
            <a:r>
              <a:rPr lang="en-GB" altLang="zh-CN"/>
              <a:t> to an enzyme in the pathway, blocking further production of itself.</a:t>
            </a:r>
            <a:endParaRPr lang="en-GB" altLang="zh-CN"/>
          </a:p>
        </p:txBody>
      </p:sp>
      <p:sp>
        <p:nvSpPr>
          <p:cNvPr id="989191" name="矩形 989190"/>
          <p:cNvSpPr/>
          <p:nvPr/>
        </p:nvSpPr>
        <p:spPr>
          <a:xfrm>
            <a:off x="604838" y="3732213"/>
            <a:ext cx="7624762"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When the amount of end product falls, inhibition ends and the pathway restarts.</a:t>
            </a:r>
            <a:endParaRPr lang="en-GB" altLang="zh-CN"/>
          </a:p>
        </p:txBody>
      </p:sp>
      <p:sp>
        <p:nvSpPr>
          <p:cNvPr id="989195" name="矩形 989194"/>
          <p:cNvSpPr/>
          <p:nvPr/>
        </p:nvSpPr>
        <p:spPr>
          <a:xfrm>
            <a:off x="604838" y="4841875"/>
            <a:ext cx="4144962" cy="1187450"/>
          </a:xfrm>
          <a:prstGeom prst="rect">
            <a:avLst/>
          </a:prstGeom>
          <a:noFill/>
          <a:ln w="9525">
            <a:noFill/>
          </a:ln>
        </p:spPr>
        <p:txBody>
          <a:bodyPr>
            <a:spAutoFit/>
          </a:bodyPr>
          <a:p>
            <a:r>
              <a:rPr lang="en-GB" altLang="zh-CN"/>
              <a:t>The synthesis of ATP is regulated in this way, with ATP acting as the inhibitor.</a:t>
            </a:r>
            <a:endParaRPr lang="en-GB" altLang="zh-CN"/>
          </a:p>
        </p:txBody>
      </p:sp>
      <p:pic>
        <p:nvPicPr>
          <p:cNvPr id="989196" name="图片 989195"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989197" name="图片 989196"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9190"/>
                                        </p:tgtEl>
                                        <p:attrNameLst>
                                          <p:attrName>style.visibility</p:attrName>
                                        </p:attrNameLst>
                                      </p:cBhvr>
                                      <p:to>
                                        <p:strVal val="visible"/>
                                      </p:to>
                                    </p:set>
                                    <p:animEffect transition="in" filter="dissolve">
                                      <p:cBhvr>
                                        <p:cTn id="7" dur="500"/>
                                        <p:tgtEl>
                                          <p:spTgt spid="9891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9191"/>
                                        </p:tgtEl>
                                        <p:attrNameLst>
                                          <p:attrName>style.visibility</p:attrName>
                                        </p:attrNameLst>
                                      </p:cBhvr>
                                      <p:to>
                                        <p:strVal val="visible"/>
                                      </p:to>
                                    </p:set>
                                    <p:animEffect transition="in" filter="dissolve">
                                      <p:cBhvr>
                                        <p:cTn id="12" dur="500"/>
                                        <p:tgtEl>
                                          <p:spTgt spid="9891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9195"/>
                                        </p:tgtEl>
                                        <p:attrNameLst>
                                          <p:attrName>style.visibility</p:attrName>
                                        </p:attrNameLst>
                                      </p:cBhvr>
                                      <p:to>
                                        <p:strVal val="visible"/>
                                      </p:to>
                                    </p:set>
                                    <p:animEffect transition="in" filter="dissolve">
                                      <p:cBhvr>
                                        <p:cTn id="17" dur="500"/>
                                        <p:tgtEl>
                                          <p:spTgt spid="98919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989193"/>
                                        </p:tgtEl>
                                        <p:attrNameLst>
                                          <p:attrName>style.visibility</p:attrName>
                                        </p:attrNameLst>
                                      </p:cBhvr>
                                      <p:to>
                                        <p:strVal val="visible"/>
                                      </p:to>
                                    </p:set>
                                    <p:animEffect transition="in" filter="wipe(left)">
                                      <p:cBhvr>
                                        <p:cTn id="21" dur="500"/>
                                        <p:tgtEl>
                                          <p:spTgt spid="989193"/>
                                        </p:tgtEl>
                                      </p:cBhvr>
                                    </p:animEffect>
                                  </p:childTnLst>
                                </p:cTn>
                              </p:par>
                              <p:par>
                                <p:cTn id="22" presetID="1" presetClass="entr" presetSubtype="0" fill="hold" nodeType="withEffect">
                                  <p:stCondLst>
                                    <p:cond delay="0"/>
                                  </p:stCondLst>
                                  <p:childTnLst>
                                    <p:set>
                                      <p:cBhvr>
                                        <p:cTn id="23" dur="1" fill="hold">
                                          <p:stCondLst>
                                            <p:cond delay="0"/>
                                          </p:stCondLst>
                                        </p:cTn>
                                        <p:tgtEl>
                                          <p:spTgt spid="989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190" grpId="0"/>
      <p:bldP spid="989191" grpId="0"/>
      <p:bldP spid="98919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274955" y="-277495"/>
            <a:ext cx="7772400" cy="1143000"/>
          </a:xfrm>
        </p:spPr>
        <p:txBody>
          <a:bodyPr vert="horz" wrap="square" lIns="91440" tIns="45720" rIns="91440" bIns="91440" anchor="b" anchorCtr="0"/>
          <a:p>
            <a:pPr eaLnBrk="1" hangingPunct="1"/>
            <a:r>
              <a:rPr lang="en-US" altLang="zh-CN" sz="3600" dirty="0">
                <a:latin typeface="Times New Roman" panose="02020603050405020304" pitchFamily="18" charset="0"/>
                <a:ea typeface="幼圆" panose="02010509060101010101" charset="-122"/>
              </a:rPr>
              <a:t>End-product inhibition</a:t>
            </a:r>
            <a:endParaRPr lang="en-US" altLang="zh-CN" sz="3600" dirty="0">
              <a:latin typeface="Times New Roman" panose="02020603050405020304" pitchFamily="18" charset="0"/>
              <a:ea typeface="幼圆" panose="02010509060101010101" charset="-122"/>
            </a:endParaRPr>
          </a:p>
        </p:txBody>
      </p:sp>
      <p:sp>
        <p:nvSpPr>
          <p:cNvPr id="22531" name="内容占位符 2"/>
          <p:cNvSpPr>
            <a:spLocks noGrp="1"/>
          </p:cNvSpPr>
          <p:nvPr>
            <p:ph sz="quarter" idx="1"/>
          </p:nvPr>
        </p:nvSpPr>
        <p:spPr>
          <a:xfrm>
            <a:off x="274955" y="957580"/>
            <a:ext cx="8534400" cy="4419600"/>
          </a:xfrm>
        </p:spPr>
        <p:txBody>
          <a:bodyPr vert="horz" wrap="square" lIns="91440" tIns="45720" rIns="91440" bIns="45720" numCol="1" anchor="t" anchorCtr="0" compatLnSpc="1"/>
          <a:lstStyle/>
          <a:p>
            <a:pPr marL="457200" marR="0" lvl="0" indent="-457200" algn="l" defTabSz="914400" rtl="0" eaLnBrk="1" fontAlgn="auto" latinLnBrk="0" hangingPunct="1">
              <a:lnSpc>
                <a:spcPct val="100000"/>
              </a:lnSpc>
              <a:spcBef>
                <a:spcPts val="575"/>
              </a:spcBef>
              <a:spcAft>
                <a:spcPct val="0"/>
              </a:spcAft>
              <a:buClr>
                <a:schemeClr val="accent1"/>
              </a:buClr>
              <a:buSzPct val="85000"/>
              <a:buAutoNum type="arabicPeriod"/>
              <a:defRPr/>
            </a:pP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mn-ea"/>
                <a:cs typeface="+mn-cs"/>
              </a:rPr>
              <a:t>The end product inhibits the enzyme at the beginning</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575"/>
              </a:spcBef>
              <a:spcAft>
                <a:spcPct val="0"/>
              </a:spcAft>
              <a:buClr>
                <a:schemeClr val="accent1"/>
              </a:buClr>
              <a:buSzPct val="85000"/>
              <a:buNone/>
              <a:defRPr/>
            </a:pP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mn-ea"/>
                <a:cs typeface="+mn-cs"/>
              </a:rPr>
              <a:t>of the chain of reactions </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mn-ea"/>
              <a:cs typeface="+mn-cs"/>
            </a:endParaRPr>
          </a:p>
          <a:p>
            <a:pPr marL="457200" marR="0" lvl="0" indent="-457200" algn="l" defTabSz="914400" rtl="0" eaLnBrk="1" fontAlgn="auto" latinLnBrk="0" hangingPunct="1">
              <a:lnSpc>
                <a:spcPct val="100000"/>
              </a:lnSpc>
              <a:spcBef>
                <a:spcPts val="575"/>
              </a:spcBef>
              <a:spcAft>
                <a:spcPct val="0"/>
              </a:spcAft>
              <a:buClr>
                <a:schemeClr val="accent1"/>
              </a:buClr>
              <a:buSzPct val="85000"/>
              <a:buAutoNum type="arabicPeriod"/>
              <a:defRPr/>
            </a:pP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mn-ea"/>
                <a:cs typeface="+mn-cs"/>
              </a:rPr>
              <a:t>End product is non-competitive, reversible inhibitor </a:t>
            </a:r>
            <a:br>
              <a:rPr kumimoji="0" lang="en-US" altLang="zh-CN" sz="2800" b="0" i="0" u="none" strike="noStrike" kern="1200" cap="none" spc="0" normalizeH="0" baseline="0" noProof="0" dirty="0">
                <a:ln>
                  <a:noFill/>
                </a:ln>
                <a:solidFill>
                  <a:schemeClr val="tx1"/>
                </a:solidFill>
                <a:effectLst/>
                <a:uLnTx/>
                <a:uFillTx/>
                <a:latin typeface="+mn-lt"/>
                <a:ea typeface="+mn-ea"/>
                <a:cs typeface="+mn-cs"/>
              </a:rPr>
            </a:br>
            <a:br>
              <a:rPr kumimoji="0" lang="en-US" altLang="zh-CN" sz="2600" b="0" i="0" u="none" strike="noStrike" kern="1200" cap="none" spc="0" normalizeH="0" baseline="0" noProof="0" dirty="0">
                <a:ln>
                  <a:noFill/>
                </a:ln>
                <a:solidFill>
                  <a:schemeClr val="tx1"/>
                </a:solidFill>
                <a:effectLst/>
                <a:uLnTx/>
                <a:uFillTx/>
                <a:latin typeface="+mn-lt"/>
                <a:ea typeface="+mn-ea"/>
                <a:cs typeface="+mn-cs"/>
              </a:rPr>
            </a:br>
            <a:endParaRPr kumimoji="0" lang="zh-CN" altLang="en-US" sz="2600" b="0" i="0" u="none" strike="noStrike" kern="1200" cap="none" spc="0" normalizeH="0" baseline="0" noProof="1">
              <a:ln>
                <a:noFill/>
              </a:ln>
              <a:solidFill>
                <a:schemeClr val="tx1"/>
              </a:solidFill>
              <a:effectLst/>
              <a:uLnTx/>
              <a:uFillTx/>
              <a:latin typeface="+mn-lt"/>
              <a:ea typeface="+mn-ea"/>
              <a:cs typeface="+mn-cs"/>
            </a:endParaRPr>
          </a:p>
        </p:txBody>
      </p:sp>
      <p:pic>
        <p:nvPicPr>
          <p:cNvPr id="30723" name="图片 3" descr="Figure_04_01_10.jpg"/>
          <p:cNvPicPr>
            <a:picLocks noChangeAspect="1"/>
          </p:cNvPicPr>
          <p:nvPr/>
        </p:nvPicPr>
        <p:blipFill>
          <a:blip r:embed="rId1"/>
          <a:stretch>
            <a:fillRect/>
          </a:stretch>
        </p:blipFill>
        <p:spPr>
          <a:xfrm>
            <a:off x="438785" y="2806065"/>
            <a:ext cx="8077200" cy="257111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993307" name="图片 993306" descr="green_mamba"/>
          <p:cNvPicPr>
            <a:picLocks noChangeAspect="1"/>
          </p:cNvPicPr>
          <p:nvPr/>
        </p:nvPicPr>
        <p:blipFill>
          <a:blip r:embed="rId1"/>
          <a:stretch>
            <a:fillRect/>
          </a:stretch>
        </p:blipFill>
        <p:spPr>
          <a:xfrm>
            <a:off x="4705350" y="1317625"/>
            <a:ext cx="4000500" cy="2667000"/>
          </a:xfrm>
          <a:prstGeom prst="rect">
            <a:avLst/>
          </a:prstGeom>
          <a:noFill/>
          <a:ln w="9525">
            <a:noFill/>
          </a:ln>
        </p:spPr>
      </p:pic>
      <p:sp>
        <p:nvSpPr>
          <p:cNvPr id="993282" name="标题 993281"/>
          <p:cNvSpPr>
            <a:spLocks noGrp="1"/>
          </p:cNvSpPr>
          <p:nvPr>
            <p:ph type="title" idx="4294967295"/>
          </p:nvPr>
        </p:nvSpPr>
        <p:spPr/>
        <p:txBody>
          <a:bodyPr anchor="ctr" anchorCtr="0"/>
          <a:p>
            <a:r>
              <a:rPr lang="en-GB" altLang="zh-CN"/>
              <a:t>Uses of inhibitors: natural poisons</a:t>
            </a:r>
            <a:endParaRPr lang="en-GB" altLang="zh-CN"/>
          </a:p>
        </p:txBody>
      </p:sp>
      <p:sp>
        <p:nvSpPr>
          <p:cNvPr id="993283" name="文本框 993282"/>
          <p:cNvSpPr txBox="1"/>
          <p:nvPr/>
        </p:nvSpPr>
        <p:spPr>
          <a:xfrm>
            <a:off x="563563" y="784225"/>
            <a:ext cx="8583612" cy="457200"/>
          </a:xfrm>
          <a:prstGeom prst="rect">
            <a:avLst/>
          </a:prstGeom>
          <a:noFill/>
          <a:ln w="9525">
            <a:noFill/>
          </a:ln>
        </p:spPr>
        <p:txBody>
          <a:bodyPr>
            <a:spAutoFit/>
          </a:bodyPr>
          <a:p>
            <a:r>
              <a:rPr lang="en-GB" altLang="zh-CN"/>
              <a:t>Many natural poisons are enzyme inhibitors.</a:t>
            </a:r>
            <a:endParaRPr lang="en-GB" altLang="zh-CN"/>
          </a:p>
        </p:txBody>
      </p:sp>
      <p:sp>
        <p:nvSpPr>
          <p:cNvPr id="993297" name="矩形 993296"/>
          <p:cNvSpPr/>
          <p:nvPr/>
        </p:nvSpPr>
        <p:spPr>
          <a:xfrm>
            <a:off x="582613" y="4060825"/>
            <a:ext cx="8561387" cy="11874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Heavy metals such as mercury and cadmium are irreversible non-competitive inhibitors, blocking a range of metabolic reactions.</a:t>
            </a:r>
            <a:endParaRPr lang="en-GB" altLang="zh-CN"/>
          </a:p>
        </p:txBody>
      </p:sp>
      <p:sp>
        <p:nvSpPr>
          <p:cNvPr id="993299" name="矩形 993298"/>
          <p:cNvSpPr/>
          <p:nvPr/>
        </p:nvSpPr>
        <p:spPr>
          <a:xfrm>
            <a:off x="563563" y="1327150"/>
            <a:ext cx="3868737" cy="2647950"/>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t>Inhibitors in </a:t>
            </a:r>
            <a:r>
              <a:rPr lang="en-GB" altLang="zh-CN">
                <a:highlight>
                  <a:srgbClr val="FFFF00"/>
                </a:highlight>
              </a:rPr>
              <a:t>toxins/venom</a:t>
            </a:r>
            <a:r>
              <a:rPr lang="en-GB" altLang="zh-CN"/>
              <a:t> can irreversibly block enzymes such as acetylcholinesterase, causing paralysis and death. </a:t>
            </a:r>
            <a:endParaRPr lang="en-GB" altLang="zh-CN"/>
          </a:p>
        </p:txBody>
      </p:sp>
      <p:sp>
        <p:nvSpPr>
          <p:cNvPr id="993300" name="矩形 993299"/>
          <p:cNvSpPr/>
          <p:nvPr/>
        </p:nvSpPr>
        <p:spPr>
          <a:xfrm>
            <a:off x="563563" y="5334000"/>
            <a:ext cx="8561387" cy="822325"/>
          </a:xfrm>
          <a:prstGeom prst="rect">
            <a:avLst/>
          </a:prstGeom>
          <a:noFill/>
          <a:ln w="9525">
            <a:noFill/>
          </a:ln>
        </p:spPr>
        <p:txBody>
          <a:bodyPr>
            <a:spAutoFit/>
          </a:bodyPr>
          <a:p>
            <a:pPr marL="355600" indent="-355600">
              <a:buClr>
                <a:srgbClr val="10BC45"/>
              </a:buClr>
              <a:buSzPct val="80000"/>
              <a:buFont typeface="Wingdings" panose="05000000000000000000" pitchFamily="2" charset="2"/>
              <a:buChar char="l"/>
            </a:pPr>
            <a:r>
              <a:rPr lang="en-GB" altLang="zh-CN">
                <a:highlight>
                  <a:srgbClr val="FFFF00"/>
                </a:highlight>
              </a:rPr>
              <a:t>Cyanide</a:t>
            </a:r>
            <a:r>
              <a:rPr lang="en-GB" altLang="zh-CN"/>
              <a:t> is an irreversible inhibitor of an enzyme involved in respiration, preventing cells from producing ATP. </a:t>
            </a:r>
            <a:endParaRPr lang="en-GB" altLang="zh-CN"/>
          </a:p>
        </p:txBody>
      </p:sp>
      <p:pic>
        <p:nvPicPr>
          <p:cNvPr id="993304" name="图片 993303"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993308" name="图片 99330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3299"/>
                                        </p:tgtEl>
                                        <p:attrNameLst>
                                          <p:attrName>style.visibility</p:attrName>
                                        </p:attrNameLst>
                                      </p:cBhvr>
                                      <p:to>
                                        <p:strVal val="visible"/>
                                      </p:to>
                                    </p:set>
                                    <p:animEffect transition="in" filter="dissolve">
                                      <p:cBhvr>
                                        <p:cTn id="7" dur="500"/>
                                        <p:tgtEl>
                                          <p:spTgt spid="99329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3307"/>
                                        </p:tgtEl>
                                        <p:attrNameLst>
                                          <p:attrName>style.visibility</p:attrName>
                                        </p:attrNameLst>
                                      </p:cBhvr>
                                      <p:to>
                                        <p:strVal val="visible"/>
                                      </p:to>
                                    </p:set>
                                    <p:animEffect transition="in" filter="wipe(left)">
                                      <p:cBhvr>
                                        <p:cTn id="11" dur="500"/>
                                        <p:tgtEl>
                                          <p:spTgt spid="99330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93297"/>
                                        </p:tgtEl>
                                        <p:attrNameLst>
                                          <p:attrName>style.visibility</p:attrName>
                                        </p:attrNameLst>
                                      </p:cBhvr>
                                      <p:to>
                                        <p:strVal val="visible"/>
                                      </p:to>
                                    </p:set>
                                    <p:animEffect transition="in" filter="dissolve">
                                      <p:cBhvr>
                                        <p:cTn id="16" dur="500"/>
                                        <p:tgtEl>
                                          <p:spTgt spid="99329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93300"/>
                                        </p:tgtEl>
                                        <p:attrNameLst>
                                          <p:attrName>style.visibility</p:attrName>
                                        </p:attrNameLst>
                                      </p:cBhvr>
                                      <p:to>
                                        <p:strVal val="visible"/>
                                      </p:to>
                                    </p:set>
                                    <p:animEffect transition="in" filter="dissolve">
                                      <p:cBhvr>
                                        <p:cTn id="21" dur="500"/>
                                        <p:tgtEl>
                                          <p:spTgt spid="993300"/>
                                        </p:tgtEl>
                                      </p:cBhvr>
                                    </p:animEffect>
                                  </p:childTnLst>
                                </p:cTn>
                              </p:par>
                              <p:par>
                                <p:cTn id="22" presetID="1" presetClass="entr" presetSubtype="0" fill="hold" nodeType="withEffect">
                                  <p:stCondLst>
                                    <p:cond delay="0"/>
                                  </p:stCondLst>
                                  <p:childTnLst>
                                    <p:set>
                                      <p:cBhvr>
                                        <p:cTn id="23" dur="1" fill="hold">
                                          <p:stCondLst>
                                            <p:cond delay="0"/>
                                          </p:stCondLst>
                                        </p:cTn>
                                        <p:tgtEl>
                                          <p:spTgt spid="993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97" grpId="0"/>
      <p:bldP spid="993299" grpId="0"/>
      <p:bldP spid="99330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6849" name="图片 1016848" descr="dandelion"/>
          <p:cNvPicPr>
            <a:picLocks noChangeAspect="1"/>
          </p:cNvPicPr>
          <p:nvPr/>
        </p:nvPicPr>
        <p:blipFill>
          <a:blip r:embed="rId1"/>
          <a:stretch>
            <a:fillRect/>
          </a:stretch>
        </p:blipFill>
        <p:spPr>
          <a:xfrm>
            <a:off x="673100" y="2076450"/>
            <a:ext cx="3810000" cy="2819400"/>
          </a:xfrm>
          <a:prstGeom prst="rect">
            <a:avLst/>
          </a:prstGeom>
          <a:noFill/>
          <a:ln w="9525">
            <a:noFill/>
          </a:ln>
        </p:spPr>
      </p:pic>
      <p:sp>
        <p:nvSpPr>
          <p:cNvPr id="1016834" name="标题 1016833"/>
          <p:cNvSpPr>
            <a:spLocks noGrp="1"/>
          </p:cNvSpPr>
          <p:nvPr>
            <p:ph type="title" idx="4294967295"/>
          </p:nvPr>
        </p:nvSpPr>
        <p:spPr/>
        <p:txBody>
          <a:bodyPr anchor="ctr" anchorCtr="0"/>
          <a:p>
            <a:r>
              <a:rPr lang="en-GB" altLang="zh-CN"/>
              <a:t>Uses of inhibitors: biocides</a:t>
            </a:r>
            <a:endParaRPr lang="en-GB" altLang="zh-CN"/>
          </a:p>
        </p:txBody>
      </p:sp>
      <p:sp>
        <p:nvSpPr>
          <p:cNvPr id="1016838" name="文本框 1016837"/>
          <p:cNvSpPr txBox="1"/>
          <p:nvPr/>
        </p:nvSpPr>
        <p:spPr>
          <a:xfrm>
            <a:off x="563563" y="5000625"/>
            <a:ext cx="8389937" cy="1198880"/>
          </a:xfrm>
          <a:prstGeom prst="rect">
            <a:avLst/>
          </a:prstGeom>
          <a:noFill/>
          <a:ln w="9525">
            <a:noFill/>
          </a:ln>
        </p:spPr>
        <p:txBody>
          <a:bodyPr>
            <a:spAutoFit/>
          </a:bodyPr>
          <a:p>
            <a:r>
              <a:rPr lang="en-GB" altLang="zh-CN" dirty="0" err="1"/>
              <a:t>Triclosan</a:t>
            </a:r>
            <a:r>
              <a:rPr lang="zh-CN" altLang="en-GB" dirty="0" err="1"/>
              <a:t>三氯生</a:t>
            </a:r>
            <a:r>
              <a:rPr lang="en-GB" altLang="zh-CN"/>
              <a:t> is an antibacterial/antifungal disinfectant that inhibits an enzyme involved in fatty acid synthesis. It is used in toothpaste, soaps and other cleaning products.</a:t>
            </a:r>
            <a:endParaRPr lang="en-GB" altLang="zh-CN"/>
          </a:p>
        </p:txBody>
      </p:sp>
      <p:sp>
        <p:nvSpPr>
          <p:cNvPr id="1016840" name="文本框 1016839"/>
          <p:cNvSpPr txBox="1"/>
          <p:nvPr/>
        </p:nvSpPr>
        <p:spPr>
          <a:xfrm>
            <a:off x="563563" y="784225"/>
            <a:ext cx="8402637" cy="1187450"/>
          </a:xfrm>
          <a:prstGeom prst="rect">
            <a:avLst/>
          </a:prstGeom>
          <a:noFill/>
          <a:ln w="9525">
            <a:noFill/>
          </a:ln>
        </p:spPr>
        <p:txBody>
          <a:bodyPr>
            <a:spAutoFit/>
          </a:bodyPr>
          <a:p>
            <a:r>
              <a:rPr lang="en-GB" altLang="zh-CN"/>
              <a:t>Biocides are chemicals that can kill a living organism, and are commonly used in agriculture, the food industry and medicine. Many are enzyme inhibitors.</a:t>
            </a:r>
            <a:endParaRPr lang="en-GB" altLang="zh-CN"/>
          </a:p>
        </p:txBody>
      </p:sp>
      <p:sp>
        <p:nvSpPr>
          <p:cNvPr id="1016847" name="文本框 1016846"/>
          <p:cNvSpPr txBox="1"/>
          <p:nvPr/>
        </p:nvSpPr>
        <p:spPr>
          <a:xfrm>
            <a:off x="4767263" y="2344738"/>
            <a:ext cx="4198937" cy="2306955"/>
          </a:xfrm>
          <a:prstGeom prst="rect">
            <a:avLst/>
          </a:prstGeom>
          <a:noFill/>
          <a:ln w="9525">
            <a:noFill/>
          </a:ln>
        </p:spPr>
        <p:txBody>
          <a:bodyPr>
            <a:spAutoFit/>
          </a:bodyPr>
          <a:p>
            <a:r>
              <a:rPr lang="en-GB" altLang="zh-CN"/>
              <a:t>For example, the insecticide </a:t>
            </a:r>
            <a:r>
              <a:rPr lang="en-GB" altLang="zh-CN" dirty="0" err="1"/>
              <a:t>malathion</a:t>
            </a:r>
            <a:r>
              <a:rPr lang="en-GB" altLang="zh-CN"/>
              <a:t> irreversibly inhibits acetylcholinesterase, while the common herbicide </a:t>
            </a:r>
            <a:r>
              <a:rPr lang="en-GB" altLang="zh-CN" dirty="0" err="1"/>
              <a:t>glyphosate</a:t>
            </a:r>
            <a:r>
              <a:rPr lang="zh-CN" altLang="en-GB" dirty="0" err="1"/>
              <a:t>草甘膦</a:t>
            </a:r>
            <a:r>
              <a:rPr lang="en-GB" altLang="zh-CN"/>
              <a:t> blocks the synthesis of amino acids.</a:t>
            </a:r>
            <a:endParaRPr lang="en-GB" altLang="zh-CN"/>
          </a:p>
        </p:txBody>
      </p:sp>
      <p:pic>
        <p:nvPicPr>
          <p:cNvPr id="1016850" name="图片 1016849" descr="notes_icon"/>
          <p:cNvPicPr>
            <a:picLocks noChangeAspect="1"/>
          </p:cNvPicPr>
          <p:nvPr/>
        </p:nvPicPr>
        <p:blipFill>
          <a:blip r:embed="rId2"/>
          <a:stretch>
            <a:fillRect/>
          </a:stretch>
        </p:blipFill>
        <p:spPr>
          <a:xfrm>
            <a:off x="7443788" y="150813"/>
            <a:ext cx="442912" cy="387350"/>
          </a:xfrm>
          <a:prstGeom prst="rect">
            <a:avLst/>
          </a:prstGeom>
          <a:noFill/>
          <a:ln w="9525">
            <a:noFill/>
          </a:ln>
        </p:spPr>
      </p:pic>
      <p:pic>
        <p:nvPicPr>
          <p:cNvPr id="1016851" name="图片 1016850"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16849"/>
                                        </p:tgtEl>
                                        <p:attrNameLst>
                                          <p:attrName>style.visibility</p:attrName>
                                        </p:attrNameLst>
                                      </p:cBhvr>
                                      <p:to>
                                        <p:strVal val="visible"/>
                                      </p:to>
                                    </p:set>
                                    <p:animEffect transition="in" filter="wipe(up)">
                                      <p:cBhvr>
                                        <p:cTn id="7" dur="500"/>
                                        <p:tgtEl>
                                          <p:spTgt spid="101684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16847"/>
                                        </p:tgtEl>
                                        <p:attrNameLst>
                                          <p:attrName>style.visibility</p:attrName>
                                        </p:attrNameLst>
                                      </p:cBhvr>
                                      <p:to>
                                        <p:strVal val="visible"/>
                                      </p:to>
                                    </p:set>
                                    <p:animEffect transition="in" filter="dissolve">
                                      <p:cBhvr>
                                        <p:cTn id="11" dur="500"/>
                                        <p:tgtEl>
                                          <p:spTgt spid="101684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16838"/>
                                        </p:tgtEl>
                                        <p:attrNameLst>
                                          <p:attrName>style.visibility</p:attrName>
                                        </p:attrNameLst>
                                      </p:cBhvr>
                                      <p:to>
                                        <p:strVal val="visible"/>
                                      </p:to>
                                    </p:set>
                                    <p:animEffect transition="in" filter="dissolve">
                                      <p:cBhvr>
                                        <p:cTn id="16" dur="500"/>
                                        <p:tgtEl>
                                          <p:spTgt spid="1016838"/>
                                        </p:tgtEl>
                                      </p:cBhvr>
                                    </p:animEffect>
                                  </p:childTnLst>
                                </p:cTn>
                              </p:par>
                              <p:par>
                                <p:cTn id="17" presetID="1" presetClass="entr" presetSubtype="0" fill="hold" nodeType="withEffect">
                                  <p:stCondLst>
                                    <p:cond delay="0"/>
                                  </p:stCondLst>
                                  <p:childTnLst>
                                    <p:set>
                                      <p:cBhvr>
                                        <p:cTn id="18" dur="1" fill="hold">
                                          <p:stCondLst>
                                            <p:cond delay="0"/>
                                          </p:stCondLst>
                                        </p:cTn>
                                        <p:tgtEl>
                                          <p:spTgt spid="101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38" grpId="0"/>
      <p:bldP spid="10168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8882" name="标题 1018881"/>
          <p:cNvSpPr>
            <a:spLocks noGrp="1"/>
          </p:cNvSpPr>
          <p:nvPr>
            <p:ph type="title" idx="4294967295"/>
          </p:nvPr>
        </p:nvSpPr>
        <p:spPr/>
        <p:txBody>
          <a:bodyPr anchor="ctr" anchorCtr="0"/>
          <a:p>
            <a:r>
              <a:rPr lang="en-GB" altLang="zh-CN"/>
              <a:t>Uses of inhibitors: drugs</a:t>
            </a:r>
            <a:endParaRPr lang="en-GB" altLang="zh-CN"/>
          </a:p>
        </p:txBody>
      </p:sp>
      <p:sp>
        <p:nvSpPr>
          <p:cNvPr id="1018884" name="文本框 1018883"/>
          <p:cNvSpPr txBox="1"/>
          <p:nvPr/>
        </p:nvSpPr>
        <p:spPr>
          <a:xfrm>
            <a:off x="563563" y="784225"/>
            <a:ext cx="8428037" cy="829945"/>
          </a:xfrm>
          <a:prstGeom prst="rect">
            <a:avLst/>
          </a:prstGeom>
          <a:noFill/>
          <a:ln w="9525">
            <a:noFill/>
          </a:ln>
        </p:spPr>
        <p:txBody>
          <a:bodyPr>
            <a:spAutoFit/>
          </a:bodyPr>
          <a:p>
            <a:pPr>
              <a:buClr>
                <a:srgbClr val="10BC45"/>
              </a:buClr>
              <a:buSzPct val="80000"/>
              <a:buFont typeface="Wingdings" panose="05000000000000000000" pitchFamily="2" charset="2"/>
            </a:pPr>
            <a:r>
              <a:rPr lang="en-GB" altLang="zh-CN"/>
              <a:t>The antibiotics penicillin and vancomycin</a:t>
            </a:r>
            <a:r>
              <a:rPr lang="zh-CN" altLang="en-GB"/>
              <a:t>万古霉素</a:t>
            </a:r>
            <a:r>
              <a:rPr lang="en-GB" altLang="zh-CN"/>
              <a:t> inhibit enzymes involved in the production of bacterial cell walls. </a:t>
            </a:r>
            <a:endParaRPr lang="en-GB" altLang="zh-CN"/>
          </a:p>
        </p:txBody>
      </p:sp>
      <p:sp>
        <p:nvSpPr>
          <p:cNvPr id="1018885" name="文本框 1018884"/>
          <p:cNvSpPr txBox="1"/>
          <p:nvPr/>
        </p:nvSpPr>
        <p:spPr>
          <a:xfrm>
            <a:off x="563563" y="1758950"/>
            <a:ext cx="8580437" cy="1568450"/>
          </a:xfrm>
          <a:prstGeom prst="rect">
            <a:avLst/>
          </a:prstGeom>
          <a:noFill/>
          <a:ln w="9525">
            <a:noFill/>
          </a:ln>
        </p:spPr>
        <p:txBody>
          <a:bodyPr>
            <a:spAutoFit/>
          </a:bodyPr>
          <a:p>
            <a:r>
              <a:rPr lang="en-GB" altLang="zh-CN"/>
              <a:t>Methotrexate is used in the treatment of cancer and some autoimmune diseases. It inhibits the enzyme </a:t>
            </a:r>
            <a:r>
              <a:rPr lang="en-GB" altLang="zh-CN" dirty="0" err="1"/>
              <a:t>dihydrofolate</a:t>
            </a:r>
            <a:r>
              <a:rPr lang="zh-CN" altLang="en-GB" dirty="0" err="1"/>
              <a:t>二氢叶酸</a:t>
            </a:r>
            <a:r>
              <a:rPr lang="en-GB" altLang="zh-CN"/>
              <a:t> </a:t>
            </a:r>
            <a:r>
              <a:rPr lang="en-GB" altLang="zh-CN" dirty="0" err="1"/>
              <a:t>reductase</a:t>
            </a:r>
            <a:r>
              <a:rPr lang="en-GB" altLang="zh-CN"/>
              <a:t>, which is involved with the metabolism of follic acid</a:t>
            </a:r>
            <a:r>
              <a:rPr lang="zh-CN" altLang="en-GB"/>
              <a:t>叶酸</a:t>
            </a:r>
            <a:r>
              <a:rPr lang="en-GB" altLang="zh-CN"/>
              <a:t>.</a:t>
            </a:r>
            <a:endParaRPr lang="en-GB" altLang="zh-CN"/>
          </a:p>
        </p:txBody>
      </p:sp>
      <p:sp>
        <p:nvSpPr>
          <p:cNvPr id="1018891" name="文本框 1018890"/>
          <p:cNvSpPr txBox="1"/>
          <p:nvPr/>
        </p:nvSpPr>
        <p:spPr>
          <a:xfrm>
            <a:off x="563563" y="5657850"/>
            <a:ext cx="8580437" cy="457200"/>
          </a:xfrm>
          <a:prstGeom prst="rect">
            <a:avLst/>
          </a:prstGeom>
          <a:noFill/>
          <a:ln w="9525">
            <a:noFill/>
          </a:ln>
        </p:spPr>
        <p:txBody>
          <a:bodyPr>
            <a:spAutoFit/>
          </a:bodyPr>
          <a:p>
            <a:endParaRPr lang="en-GB" altLang="x-none" dirty="0"/>
          </a:p>
        </p:txBody>
      </p:sp>
      <p:sp>
        <p:nvSpPr>
          <p:cNvPr id="1018892" name="文本框 1018891"/>
          <p:cNvSpPr txBox="1"/>
          <p:nvPr/>
        </p:nvSpPr>
        <p:spPr>
          <a:xfrm>
            <a:off x="563563" y="5200650"/>
            <a:ext cx="8580437" cy="822325"/>
          </a:xfrm>
          <a:prstGeom prst="rect">
            <a:avLst/>
          </a:prstGeom>
          <a:noFill/>
          <a:ln w="9525">
            <a:noFill/>
          </a:ln>
        </p:spPr>
        <p:txBody>
          <a:bodyPr>
            <a:spAutoFit/>
          </a:bodyPr>
          <a:p>
            <a:r>
              <a:rPr lang="en-GB" altLang="zh-CN"/>
              <a:t>Do you think methotrexate is a competitive or non-competitive inhibitor of the enzyme?</a:t>
            </a:r>
            <a:endParaRPr lang="en-GB" altLang="zh-CN"/>
          </a:p>
        </p:txBody>
      </p:sp>
      <p:pic>
        <p:nvPicPr>
          <p:cNvPr id="1018893" name="图片 1018892" descr="methotrexate"/>
          <p:cNvPicPr>
            <a:picLocks noChangeAspect="1"/>
          </p:cNvPicPr>
          <p:nvPr/>
        </p:nvPicPr>
        <p:blipFill>
          <a:blip r:embed="rId1"/>
          <a:stretch>
            <a:fillRect/>
          </a:stretch>
        </p:blipFill>
        <p:spPr>
          <a:xfrm>
            <a:off x="4835208" y="2904490"/>
            <a:ext cx="3951287" cy="1371600"/>
          </a:xfrm>
          <a:prstGeom prst="rect">
            <a:avLst/>
          </a:prstGeom>
          <a:noFill/>
          <a:ln w="9525">
            <a:noFill/>
          </a:ln>
        </p:spPr>
      </p:pic>
      <p:pic>
        <p:nvPicPr>
          <p:cNvPr id="1018894" name="图片 1018893" descr="follic acid"/>
          <p:cNvPicPr>
            <a:picLocks noChangeAspect="1"/>
          </p:cNvPicPr>
          <p:nvPr/>
        </p:nvPicPr>
        <p:blipFill>
          <a:blip r:embed="rId2"/>
          <a:stretch>
            <a:fillRect/>
          </a:stretch>
        </p:blipFill>
        <p:spPr>
          <a:xfrm>
            <a:off x="287338" y="3136900"/>
            <a:ext cx="3951287" cy="1371600"/>
          </a:xfrm>
          <a:prstGeom prst="rect">
            <a:avLst/>
          </a:prstGeom>
          <a:noFill/>
          <a:ln w="9525">
            <a:noFill/>
          </a:ln>
        </p:spPr>
      </p:pic>
      <p:sp>
        <p:nvSpPr>
          <p:cNvPr id="1018895" name="文本框 1018894"/>
          <p:cNvSpPr txBox="1"/>
          <p:nvPr/>
        </p:nvSpPr>
        <p:spPr>
          <a:xfrm>
            <a:off x="1470025" y="4579938"/>
            <a:ext cx="1503363" cy="457200"/>
          </a:xfrm>
          <a:prstGeom prst="rect">
            <a:avLst/>
          </a:prstGeom>
          <a:noFill/>
          <a:ln w="9525">
            <a:noFill/>
          </a:ln>
        </p:spPr>
        <p:txBody>
          <a:bodyPr wrap="none" anchor="t" anchorCtr="0">
            <a:spAutoFit/>
          </a:bodyPr>
          <a:p>
            <a:r>
              <a:rPr lang="en-GB" altLang="zh-CN" b="1">
                <a:solidFill>
                  <a:srgbClr val="10BC45"/>
                </a:solidFill>
              </a:rPr>
              <a:t>folic acid</a:t>
            </a:r>
            <a:endParaRPr lang="en-GB" altLang="zh-CN" b="1">
              <a:solidFill>
                <a:srgbClr val="10BC45"/>
              </a:solidFill>
            </a:endParaRPr>
          </a:p>
        </p:txBody>
      </p:sp>
      <p:sp>
        <p:nvSpPr>
          <p:cNvPr id="1018896" name="文本框 1018895"/>
          <p:cNvSpPr txBox="1"/>
          <p:nvPr/>
        </p:nvSpPr>
        <p:spPr>
          <a:xfrm>
            <a:off x="5762625" y="4301808"/>
            <a:ext cx="2097405" cy="1014095"/>
          </a:xfrm>
          <a:prstGeom prst="rect">
            <a:avLst/>
          </a:prstGeom>
          <a:noFill/>
          <a:ln w="9525">
            <a:noFill/>
          </a:ln>
        </p:spPr>
        <p:txBody>
          <a:bodyPr wrap="none" anchor="t" anchorCtr="0">
            <a:spAutoFit/>
          </a:bodyPr>
          <a:p>
            <a:pPr algn="l"/>
            <a:r>
              <a:rPr lang="en-GB" altLang="zh-CN" b="1">
                <a:solidFill>
                  <a:srgbClr val="10BC45"/>
                </a:solidFill>
              </a:rPr>
              <a:t>methotrexate</a:t>
            </a:r>
            <a:endParaRPr lang="en-GB" altLang="zh-CN" b="1">
              <a:solidFill>
                <a:srgbClr val="10BC45"/>
              </a:solidFill>
            </a:endParaRPr>
          </a:p>
          <a:p>
            <a:pPr algn="l"/>
            <a:r>
              <a:rPr lang="en-GB" altLang="zh-CN" b="1">
                <a:solidFill>
                  <a:srgbClr val="10BC45"/>
                </a:solidFill>
              </a:rPr>
              <a:t>甲氨蝶呤</a:t>
            </a:r>
            <a:endParaRPr lang="en-GB" altLang="zh-CN" b="1">
              <a:solidFill>
                <a:srgbClr val="10BC45"/>
              </a:solidFill>
            </a:endParaRPr>
          </a:p>
        </p:txBody>
      </p:sp>
      <p:sp>
        <p:nvSpPr>
          <p:cNvPr id="1018898" name="文本框 1018897"/>
          <p:cNvSpPr txBox="1"/>
          <p:nvPr/>
        </p:nvSpPr>
        <p:spPr>
          <a:xfrm>
            <a:off x="3878263" y="5565775"/>
            <a:ext cx="4845050" cy="457200"/>
          </a:xfrm>
          <a:prstGeom prst="rect">
            <a:avLst/>
          </a:prstGeom>
          <a:noFill/>
          <a:ln w="9525">
            <a:noFill/>
          </a:ln>
        </p:spPr>
        <p:txBody>
          <a:bodyPr>
            <a:spAutoFit/>
          </a:bodyPr>
          <a:p>
            <a:r>
              <a:rPr lang="en-GB" altLang="zh-CN"/>
              <a:t>It is competitive and reversible.</a:t>
            </a:r>
            <a:endParaRPr lang="en-GB" altLang="zh-CN"/>
          </a:p>
        </p:txBody>
      </p:sp>
      <p:pic>
        <p:nvPicPr>
          <p:cNvPr id="1018899" name="图片 1018898" descr="notes_icon"/>
          <p:cNvPicPr>
            <a:picLocks noChangeAspect="1"/>
          </p:cNvPicPr>
          <p:nvPr/>
        </p:nvPicPr>
        <p:blipFill>
          <a:blip r:embed="rId3"/>
          <a:stretch>
            <a:fillRect/>
          </a:stretch>
        </p:blipFill>
        <p:spPr>
          <a:xfrm>
            <a:off x="7443788" y="150813"/>
            <a:ext cx="442912" cy="387350"/>
          </a:xfrm>
          <a:prstGeom prst="rect">
            <a:avLst/>
          </a:prstGeom>
          <a:noFill/>
          <a:ln w="9525">
            <a:noFill/>
          </a:ln>
        </p:spPr>
      </p:pic>
      <p:pic>
        <p:nvPicPr>
          <p:cNvPr id="1018900" name="图片 1018899" descr="forward_arrow_colour">
            <a:hlinkClick r:id="" action="ppaction://hlinkshowjump?jump=nextslide"/>
          </p:cNvPr>
          <p:cNvPicPr>
            <a:picLocks noChangeAspect="1"/>
          </p:cNvPicPr>
          <p:nvPr/>
        </p:nvPicPr>
        <p:blipFill>
          <a:blip r:embed="rId4"/>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8885"/>
                                        </p:tgtEl>
                                        <p:attrNameLst>
                                          <p:attrName>style.visibility</p:attrName>
                                        </p:attrNameLst>
                                      </p:cBhvr>
                                      <p:to>
                                        <p:strVal val="visible"/>
                                      </p:to>
                                    </p:set>
                                    <p:animEffect transition="in" filter="dissolve">
                                      <p:cBhvr>
                                        <p:cTn id="7" dur="500"/>
                                        <p:tgtEl>
                                          <p:spTgt spid="10188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8894"/>
                                        </p:tgtEl>
                                        <p:attrNameLst>
                                          <p:attrName>style.visibility</p:attrName>
                                        </p:attrNameLst>
                                      </p:cBhvr>
                                      <p:to>
                                        <p:strVal val="visible"/>
                                      </p:to>
                                    </p:set>
                                    <p:animEffect transition="in" filter="wipe(left)">
                                      <p:cBhvr>
                                        <p:cTn id="11" dur="500"/>
                                        <p:tgtEl>
                                          <p:spTgt spid="101889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18895"/>
                                        </p:tgtEl>
                                        <p:attrNameLst>
                                          <p:attrName>style.visibility</p:attrName>
                                        </p:attrNameLst>
                                      </p:cBhvr>
                                      <p:to>
                                        <p:strVal val="visible"/>
                                      </p:to>
                                    </p:set>
                                    <p:animEffect transition="in" filter="wipe(left)">
                                      <p:cBhvr>
                                        <p:cTn id="15" dur="500"/>
                                        <p:tgtEl>
                                          <p:spTgt spid="101889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18893"/>
                                        </p:tgtEl>
                                        <p:attrNameLst>
                                          <p:attrName>style.visibility</p:attrName>
                                        </p:attrNameLst>
                                      </p:cBhvr>
                                      <p:to>
                                        <p:strVal val="visible"/>
                                      </p:to>
                                    </p:set>
                                    <p:animEffect transition="in" filter="wipe(left)">
                                      <p:cBhvr>
                                        <p:cTn id="19" dur="500"/>
                                        <p:tgtEl>
                                          <p:spTgt spid="101889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18896"/>
                                        </p:tgtEl>
                                        <p:attrNameLst>
                                          <p:attrName>style.visibility</p:attrName>
                                        </p:attrNameLst>
                                      </p:cBhvr>
                                      <p:to>
                                        <p:strVal val="visible"/>
                                      </p:to>
                                    </p:set>
                                    <p:animEffect transition="in" filter="wipe(left)">
                                      <p:cBhvr>
                                        <p:cTn id="23" dur="500"/>
                                        <p:tgtEl>
                                          <p:spTgt spid="101889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18892"/>
                                        </p:tgtEl>
                                        <p:attrNameLst>
                                          <p:attrName>style.visibility</p:attrName>
                                        </p:attrNameLst>
                                      </p:cBhvr>
                                      <p:to>
                                        <p:strVal val="visible"/>
                                      </p:to>
                                    </p:set>
                                    <p:animEffect transition="in" filter="dissolve">
                                      <p:cBhvr>
                                        <p:cTn id="28" dur="500"/>
                                        <p:tgtEl>
                                          <p:spTgt spid="101889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18898"/>
                                        </p:tgtEl>
                                        <p:attrNameLst>
                                          <p:attrName>style.visibility</p:attrName>
                                        </p:attrNameLst>
                                      </p:cBhvr>
                                      <p:to>
                                        <p:strVal val="visible"/>
                                      </p:to>
                                    </p:set>
                                    <p:animEffect transition="in" filter="dissolve">
                                      <p:cBhvr>
                                        <p:cTn id="33" dur="500"/>
                                        <p:tgtEl>
                                          <p:spTgt spid="1018898"/>
                                        </p:tgtEl>
                                      </p:cBhvr>
                                    </p:animEffect>
                                  </p:childTnLst>
                                </p:cTn>
                              </p:par>
                              <p:par>
                                <p:cTn id="34" presetID="1" presetClass="entr" presetSubtype="0" fill="hold" nodeType="withEffect">
                                  <p:stCondLst>
                                    <p:cond delay="0"/>
                                  </p:stCondLst>
                                  <p:childTnLst>
                                    <p:set>
                                      <p:cBhvr>
                                        <p:cTn id="35" dur="1" fill="hold">
                                          <p:stCondLst>
                                            <p:cond delay="0"/>
                                          </p:stCondLst>
                                        </p:cTn>
                                        <p:tgtEl>
                                          <p:spTgt spid="1018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885" grpId="0"/>
      <p:bldP spid="1018892" grpId="0"/>
      <p:bldP spid="1018895" grpId="0"/>
      <p:bldP spid="1018896" grpId="0"/>
      <p:bldP spid="101889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302443" y="2486660"/>
            <a:ext cx="3888581" cy="3091339"/>
          </a:xfrm>
          <a:prstGeom prst="rect">
            <a:avLst/>
          </a:prstGeom>
        </p:spPr>
      </p:pic>
      <p:cxnSp>
        <p:nvCxnSpPr>
          <p:cNvPr id="5" name="直接连接符 4"/>
          <p:cNvCxnSpPr/>
          <p:nvPr/>
        </p:nvCxnSpPr>
        <p:spPr>
          <a:xfrm>
            <a:off x="147955" y="890750"/>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91" y="890835"/>
            <a:ext cx="3217321" cy="496736"/>
          </a:xfrm>
          <a:prstGeom prst="rect">
            <a:avLst/>
          </a:prstGeom>
        </p:spPr>
      </p:pic>
      <p:sp>
        <p:nvSpPr>
          <p:cNvPr id="17" name="文本框 12"/>
          <p:cNvSpPr txBox="1"/>
          <p:nvPr/>
        </p:nvSpPr>
        <p:spPr>
          <a:xfrm>
            <a:off x="4255921" y="167636"/>
            <a:ext cx="2353172" cy="1358900"/>
          </a:xfrm>
          <a:prstGeom prst="rect">
            <a:avLst/>
          </a:prstGeom>
          <a:noFill/>
          <a:ln w="12700">
            <a:solidFill>
              <a:schemeClr val="accent1">
                <a:lumMod val="75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500"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syringe barrel </a:t>
            </a:r>
            <a:r>
              <a:rPr lang="zh-CN" altLang="en-US" sz="1500" dirty="0" smtClean="0">
                <a:latin typeface="Times New Roman" panose="02020603050405020304" pitchFamily="18" charset="0"/>
                <a:ea typeface="楷体" panose="02010609060101010101" pitchFamily="49" charset="-122"/>
                <a:cs typeface="Times New Roman" panose="02020603050405020304" pitchFamily="18" charset="0"/>
              </a:rPr>
              <a:t>针管</a:t>
            </a:r>
            <a:endParaRPr lang="en-US" altLang="zh-CN" sz="1500" dirty="0" smtClean="0">
              <a:latin typeface="Times New Roman" panose="02020603050405020304" pitchFamily="18" charset="0"/>
              <a:ea typeface="楷体" panose="02010609060101010101" pitchFamily="49" charset="-122"/>
              <a:cs typeface="Times New Roman" panose="02020603050405020304" pitchFamily="18" charset="0"/>
            </a:endParaRPr>
          </a:p>
          <a:p>
            <a:r>
              <a:rPr sz="1500" dirty="0" smtClean="0">
                <a:latin typeface="Times New Roman" panose="02020603050405020304" pitchFamily="18" charset="0"/>
                <a:ea typeface="楷体" panose="02010609060101010101" pitchFamily="49" charset="-122"/>
                <a:cs typeface="Times New Roman" panose="02020603050405020304" pitchFamily="18" charset="0"/>
              </a:rPr>
              <a:t>sodium alginate海藻酸钠</a:t>
            </a:r>
            <a:endParaRPr lang="en-US" altLang="zh-CN" sz="15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500"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lactose-reduced milk </a:t>
            </a:r>
            <a:endParaRPr lang="en-US" altLang="zh-CN" sz="1500"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500" dirty="0" smtClean="0">
                <a:latin typeface="Times New Roman" panose="02020603050405020304" pitchFamily="18" charset="0"/>
                <a:ea typeface="楷体" panose="02010609060101010101" pitchFamily="49" charset="-122"/>
                <a:cs typeface="Times New Roman" panose="02020603050405020304" pitchFamily="18" charset="0"/>
              </a:rPr>
              <a:t>降乳糖牛奶</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7029926" y="432118"/>
            <a:ext cx="2114074" cy="3418046"/>
          </a:xfrm>
          <a:prstGeom prst="rect">
            <a:avLst/>
          </a:prstGeom>
        </p:spPr>
      </p:pic>
      <p:sp>
        <p:nvSpPr>
          <p:cNvPr id="4" name="文本框 3"/>
          <p:cNvSpPr txBox="1"/>
          <p:nvPr/>
        </p:nvSpPr>
        <p:spPr>
          <a:xfrm>
            <a:off x="270510" y="2972435"/>
            <a:ext cx="5251450" cy="2996565"/>
          </a:xfrm>
          <a:prstGeom prst="rect">
            <a:avLst/>
          </a:prstGeom>
          <a:noFill/>
        </p:spPr>
        <p:txBody>
          <a:bodyPr wrap="square" rtlCol="0" anchor="t">
            <a:spAutoFit/>
          </a:bodyPr>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The enzyme is mixed with a solution</a:t>
            </a:r>
            <a:r>
              <a:rPr lang="en-US" altLang="zh-CN" sz="1800" dirty="0">
                <a:latin typeface="Arial" panose="020B0604020202020204" pitchFamily="34" charset="0"/>
                <a:cs typeface="Arial" panose="020B0604020202020204" pitchFamily="34" charset="0"/>
                <a:sym typeface="+mn-ea"/>
              </a:rPr>
              <a:t> </a:t>
            </a:r>
            <a:r>
              <a:rPr lang="zh-CN" altLang="en-US" sz="1800" dirty="0">
                <a:latin typeface="Arial" panose="020B0604020202020204" pitchFamily="34" charset="0"/>
                <a:cs typeface="Arial" panose="020B0604020202020204" pitchFamily="34" charset="0"/>
                <a:sym typeface="+mn-ea"/>
              </a:rPr>
              <a:t>of sodium alginate.</a:t>
            </a:r>
            <a:endParaRPr lang="zh-CN" altLang="en-US" sz="18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then added to a solution of calcium chloride.</a:t>
            </a:r>
            <a:endParaRPr lang="zh-CN" altLang="en-US" sz="18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droplet into a little bead. </a:t>
            </a:r>
            <a:endParaRPr lang="zh-CN" altLang="en-US" sz="18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As the substrate runs over the surface of the beads</a:t>
            </a:r>
            <a:endParaRPr lang="zh-CN" altLang="en-US" sz="18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enzymes catalyse a reaction</a:t>
            </a:r>
            <a:endParaRPr lang="zh-CN" altLang="en-US" sz="18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zh-CN" altLang="en-US" sz="1800" dirty="0">
                <a:latin typeface="Arial" panose="020B0604020202020204" pitchFamily="34" charset="0"/>
                <a:cs typeface="Arial" panose="020B0604020202020204" pitchFamily="34" charset="0"/>
                <a:sym typeface="+mn-ea"/>
              </a:rPr>
              <a:t>The product can</a:t>
            </a:r>
            <a:r>
              <a:rPr lang="en-US" altLang="zh-CN" sz="1800" dirty="0">
                <a:latin typeface="Arial" panose="020B0604020202020204" pitchFamily="34" charset="0"/>
                <a:cs typeface="Arial" panose="020B0604020202020204" pitchFamily="34" charset="0"/>
                <a:sym typeface="+mn-ea"/>
              </a:rPr>
              <a:t> </a:t>
            </a:r>
            <a:r>
              <a:rPr lang="zh-CN" altLang="en-US" sz="1800" dirty="0">
                <a:latin typeface="Arial" panose="020B0604020202020204" pitchFamily="34" charset="0"/>
                <a:cs typeface="Arial" panose="020B0604020202020204" pitchFamily="34" charset="0"/>
                <a:sym typeface="+mn-ea"/>
              </a:rPr>
              <a:t>be collected and purified.</a:t>
            </a:r>
            <a:endParaRPr lang="zh-CN" altLang="en-US" sz="1800">
              <a:latin typeface="Arial" panose="020B0604020202020204" pitchFamily="34" charset="0"/>
              <a:cs typeface="Arial" panose="020B0604020202020204" pitchFamily="34" charset="0"/>
            </a:endParaRPr>
          </a:p>
        </p:txBody>
      </p:sp>
      <p:sp>
        <p:nvSpPr>
          <p:cNvPr id="3" name="文本框 2"/>
          <p:cNvSpPr txBox="1"/>
          <p:nvPr/>
        </p:nvSpPr>
        <p:spPr>
          <a:xfrm>
            <a:off x="353695" y="167640"/>
            <a:ext cx="4572000" cy="460375"/>
          </a:xfrm>
          <a:prstGeom prst="rect">
            <a:avLst/>
          </a:prstGeom>
          <a:noFill/>
        </p:spPr>
        <p:txBody>
          <a:bodyPr wrap="square" rtlCol="0" anchor="t">
            <a:spAutoFit/>
          </a:bodyPr>
          <a:p>
            <a:r>
              <a:rPr lang="zh-CN" altLang="en-US"/>
              <a:t>Immobilis</a:t>
            </a:r>
            <a:r>
              <a:rPr lang="en-US" altLang="zh-CN"/>
              <a:t>ed</a:t>
            </a:r>
            <a:r>
              <a:rPr lang="zh-CN" altLang="en-US"/>
              <a:t> enzymes</a:t>
            </a:r>
            <a:endParaRPr lang="zh-CN" altLang="en-US"/>
          </a:p>
        </p:txBody>
      </p:sp>
      <p:sp>
        <p:nvSpPr>
          <p:cNvPr id="6" name="文本框 5"/>
          <p:cNvSpPr txBox="1"/>
          <p:nvPr/>
        </p:nvSpPr>
        <p:spPr>
          <a:xfrm>
            <a:off x="270510" y="1526540"/>
            <a:ext cx="5831205" cy="1014730"/>
          </a:xfrm>
          <a:prstGeom prst="rect">
            <a:avLst/>
          </a:prstGeom>
          <a:noFill/>
        </p:spPr>
        <p:txBody>
          <a:bodyPr wrap="square" rtlCol="0" anchor="t">
            <a:spAutoFit/>
          </a:bodyPr>
          <a:p>
            <a:r>
              <a:rPr lang="zh-CN" altLang="en-US" sz="2000"/>
              <a:t>immobilised enzymes: enzymes that have been</a:t>
            </a:r>
            <a:r>
              <a:rPr lang="en-US" altLang="zh-CN" sz="2000"/>
              <a:t> </a:t>
            </a:r>
            <a:r>
              <a:rPr lang="zh-CN" altLang="en-US" sz="2000"/>
              <a:t>fixed to a surface or trapped inside beads of</a:t>
            </a:r>
            <a:r>
              <a:rPr lang="en-US" altLang="zh-CN" sz="2000"/>
              <a:t> </a:t>
            </a:r>
            <a:r>
              <a:rPr lang="zh-CN" altLang="en-US" sz="2000"/>
              <a:t>agar gel</a:t>
            </a:r>
            <a:r>
              <a:rPr lang="zh-CN" altLang="en-US" sz="2000"/>
              <a:t>琼脂</a:t>
            </a:r>
            <a:endParaRPr lang="zh-CN" altLang="en-US" sz="2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6870" y="302895"/>
            <a:ext cx="7908925" cy="3780790"/>
          </a:xfrm>
          <a:prstGeom prst="rect">
            <a:avLst/>
          </a:prstGeom>
          <a:noFill/>
        </p:spPr>
        <p:txBody>
          <a:bodyPr wrap="square" rtlCol="0" anchor="t">
            <a:spAutoFit/>
          </a:bodyPr>
          <a:p>
            <a:r>
              <a:rPr lang="zh-CN" altLang="en-US"/>
              <a:t>Advantages of immobilis</a:t>
            </a:r>
            <a:r>
              <a:rPr lang="en-US" altLang="zh-CN"/>
              <a:t>ed</a:t>
            </a:r>
            <a:r>
              <a:rPr lang="zh-CN" altLang="en-US"/>
              <a:t> enzymes</a:t>
            </a:r>
            <a:endParaRPr lang="zh-CN" altLang="en-US"/>
          </a:p>
          <a:p>
            <a:r>
              <a:rPr lang="zh-CN" altLang="en-US"/>
              <a:t>1) enzyme is reused</a:t>
            </a:r>
            <a:endParaRPr lang="zh-CN" altLang="en-US"/>
          </a:p>
          <a:p>
            <a:r>
              <a:rPr lang="zh-CN" altLang="en-US"/>
              <a:t>2) enzyme is easily recovered</a:t>
            </a:r>
            <a:r>
              <a:rPr lang="zh-CN" altLang="en-US"/>
              <a:t>回收</a:t>
            </a:r>
            <a:endParaRPr lang="zh-CN" altLang="en-US"/>
          </a:p>
          <a:p>
            <a:r>
              <a:rPr lang="zh-CN" altLang="en-US"/>
              <a:t>3) product isn’t contaminated with enzymes</a:t>
            </a:r>
            <a:endParaRPr lang="zh-CN" altLang="en-US"/>
          </a:p>
          <a:p>
            <a:r>
              <a:rPr lang="zh-CN" altLang="en-US"/>
              <a:t>4) reduces product inhibition</a:t>
            </a:r>
            <a:endParaRPr lang="zh-CN" altLang="en-US"/>
          </a:p>
          <a:p>
            <a:r>
              <a:rPr lang="zh-CN" altLang="en-US"/>
              <a:t>5) enzyme is more stable/less likely to denature</a:t>
            </a:r>
            <a:endParaRPr lang="zh-CN" altLang="en-US"/>
          </a:p>
          <a:p>
            <a:r>
              <a:rPr lang="zh-CN" altLang="en-US"/>
              <a:t>6) longer shelf-li</a:t>
            </a:r>
            <a:r>
              <a:rPr lang="en-US" altLang="zh-CN"/>
              <a:t>fe </a:t>
            </a:r>
            <a:r>
              <a:rPr lang="zh-CN" altLang="en-US"/>
              <a:t>of enzyme</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5026" name="标题 1025025"/>
          <p:cNvSpPr>
            <a:spLocks noGrp="1"/>
          </p:cNvSpPr>
          <p:nvPr>
            <p:ph type="title" idx="4294967295"/>
          </p:nvPr>
        </p:nvSpPr>
        <p:spPr/>
        <p:txBody>
          <a:bodyPr anchor="ctr" anchorCtr="0"/>
          <a:p>
            <a:r>
              <a:rPr lang="en-GB" altLang="zh-CN"/>
              <a:t>Enzyme inhibitors: what binds where?</a:t>
            </a:r>
            <a:endParaRPr lang="en-GB" altLang="zh-CN"/>
          </a:p>
        </p:txBody>
      </p:sp>
      <p:pic>
        <p:nvPicPr>
          <p:cNvPr id="1025028" name="图片 102502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025030" name="图片 102502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025032" name="图片 1025031" descr="notes_icon"/>
          <p:cNvPicPr>
            <a:picLocks noChangeAspect="1"/>
          </p:cNvPicPr>
          <p:nvPr/>
        </p:nvPicPr>
        <p:blipFill>
          <a:blip r:embed="rId3"/>
          <a:stretch>
            <a:fillRect/>
          </a:stretch>
        </p:blipFill>
        <p:spPr>
          <a:xfrm>
            <a:off x="6973888" y="150813"/>
            <a:ext cx="442912" cy="387350"/>
          </a:xfrm>
          <a:prstGeom prst="rect">
            <a:avLst/>
          </a:prstGeom>
          <a:noFill/>
          <a:ln w="9525">
            <a:noFill/>
          </a:ln>
        </p:spPr>
      </p:pic>
      <p:pic>
        <p:nvPicPr>
          <p:cNvPr id="15361" name="图片 15360" descr="ppt/media/image50.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0754" name="标题 970753"/>
          <p:cNvSpPr>
            <a:spLocks noGrp="1"/>
          </p:cNvSpPr>
          <p:nvPr>
            <p:ph type="title" idx="4294967295"/>
          </p:nvPr>
        </p:nvSpPr>
        <p:spPr/>
        <p:txBody>
          <a:bodyPr anchor="ctr" anchorCtr="0"/>
          <a:p>
            <a:r>
              <a:rPr lang="en-GB" altLang="zh-CN"/>
              <a:t>Measuring the initial rate of reaction</a:t>
            </a:r>
            <a:endParaRPr lang="en-GB" altLang="zh-CN"/>
          </a:p>
        </p:txBody>
      </p:sp>
      <p:pic>
        <p:nvPicPr>
          <p:cNvPr id="970758" name="图片 97075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70760" name="图片 97075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6385" name="图片 16384" descr="ppt/media/image51.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2"/>
          <p:cNvPicPr>
            <a:picLocks noGrp="1" noChangeAspect="1"/>
          </p:cNvPicPr>
          <p:nvPr>
            <p:ph sz="quarter" idx="1"/>
          </p:nvPr>
        </p:nvPicPr>
        <p:blipFill>
          <a:blip r:embed="rId1"/>
          <a:stretch>
            <a:fillRect/>
          </a:stretch>
        </p:blipFill>
        <p:spPr>
          <a:xfrm>
            <a:off x="173038" y="592138"/>
            <a:ext cx="3749675" cy="2954337"/>
          </a:xfrm>
        </p:spPr>
      </p:pic>
      <p:sp>
        <p:nvSpPr>
          <p:cNvPr id="34818" name="内容占位符 5"/>
          <p:cNvSpPr>
            <a:spLocks noGrp="1"/>
          </p:cNvSpPr>
          <p:nvPr>
            <p:ph sz="quarter" idx="2"/>
          </p:nvPr>
        </p:nvSpPr>
        <p:spPr>
          <a:xfrm>
            <a:off x="3711575" y="925513"/>
            <a:ext cx="5280025" cy="5094288"/>
          </a:xfrm>
        </p:spPr>
        <p:txBody>
          <a:bodyPr vert="horz" wrap="square" lIns="91440" tIns="45720" rIns="91440" bIns="45720" anchor="t"/>
          <a:p>
            <a:pPr marL="274955" marR="0" indent="-274955"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Char char="Ø"/>
            </a:pP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The initial rate for each substrate concentration is plotted against substrate concentration. </a:t>
            </a:r>
            <a:endPar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274955" marR="0" indent="-274955"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Char char="Ø"/>
            </a:pP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This curve is </a:t>
            </a:r>
            <a:r>
              <a:rPr kumimoji="0" lang="en-US" altLang="zh-CN" sz="2800" b="1" i="0" u="none" strike="noStrike" kern="1200" cap="none" spc="0" normalizeH="0" baseline="0" noProof="1" dirty="0">
                <a:solidFill>
                  <a:srgbClr val="FF0000"/>
                </a:solidFill>
                <a:latin typeface="Times New Roman" panose="02020603050405020304" pitchFamily="18" charset="0"/>
                <a:ea typeface="宋体" panose="02010600030101010101" pitchFamily="2" charset="-122"/>
                <a:cs typeface="+mn-cs"/>
              </a:rPr>
              <a:t>asymptotic </a:t>
            </a: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([,æsɪmp'tɒtɪk] </a:t>
            </a:r>
            <a:r>
              <a:rPr kumimoji="0" lang="zh-CN" altLang="en-US"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渐进的</a:t>
            </a: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a:t>
            </a:r>
            <a:endPar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274955" marR="0" indent="-274955"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Char char="Ø"/>
            </a:pP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In particular, the curve </a:t>
            </a:r>
            <a:r>
              <a:rPr kumimoji="0" lang="en-US" altLang="zh-CN" sz="2800" b="1" i="0" u="none" strike="noStrike" kern="1200" cap="none" spc="0" normalizeH="0" baseline="0" noProof="1" dirty="0">
                <a:solidFill>
                  <a:srgbClr val="FF0000"/>
                </a:solidFill>
                <a:latin typeface="Times New Roman" panose="02020603050405020304" pitchFamily="18" charset="0"/>
                <a:ea typeface="宋体" panose="02010600030101010101" pitchFamily="2" charset="-122"/>
                <a:cs typeface="+mn-cs"/>
              </a:rPr>
              <a:t>never completely flattens out</a:t>
            </a: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 (</a:t>
            </a:r>
            <a:r>
              <a:rPr kumimoji="0" lang="zh-CN" altLang="en-US"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变平</a:t>
            </a:r>
            <a:r>
              <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rPr>
              <a:t>)in practice. </a:t>
            </a:r>
            <a:endPar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None/>
            </a:pPr>
            <a:endParaRPr kumimoji="0" lang="en-US" altLang="zh-CN" sz="2800" b="0" i="0" u="none" strike="noStrike" kern="1200" cap="none" spc="0" normalizeH="0" baseline="0" noProof="1"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None/>
            </a:pPr>
            <a:endParaRPr kumimoji="0" lang="zh-CN" altLang="en-US" sz="2600" b="0" i="0" u="none" strike="noStrike" kern="1200" cap="none" spc="0" normalizeH="0" baseline="0" noProof="1" dirty="0">
              <a:solidFill>
                <a:schemeClr val="tx1"/>
              </a:solidFill>
              <a:latin typeface="+mn-lt"/>
              <a:ea typeface="宋体" panose="02010600030101010101" pitchFamily="2" charset="-122"/>
              <a:cs typeface="+mn-cs"/>
            </a:endParaRPr>
          </a:p>
        </p:txBody>
      </p:sp>
      <p:pic>
        <p:nvPicPr>
          <p:cNvPr id="33795" name="内容占位符 6" descr="360截图20190927135301064"/>
          <p:cNvPicPr>
            <a:picLocks noGrp="1" noChangeAspect="1"/>
          </p:cNvPicPr>
          <p:nvPr/>
        </p:nvPicPr>
        <p:blipFill>
          <a:blip r:embed="rId2"/>
          <a:stretch>
            <a:fillRect/>
          </a:stretch>
        </p:blipFill>
        <p:spPr>
          <a:xfrm>
            <a:off x="173038" y="3746500"/>
            <a:ext cx="3686175" cy="2616200"/>
          </a:xfrm>
          <a:prstGeom prst="rect">
            <a:avLst/>
          </a:prstGeom>
          <a:noFill/>
          <a:ln w="9525">
            <a:noFill/>
          </a:ln>
        </p:spPr>
      </p:pic>
      <p:sp>
        <p:nvSpPr>
          <p:cNvPr id="2" name="文本框 1"/>
          <p:cNvSpPr txBox="1"/>
          <p:nvPr/>
        </p:nvSpPr>
        <p:spPr>
          <a:xfrm>
            <a:off x="420370" y="132080"/>
            <a:ext cx="6256655" cy="460375"/>
          </a:xfrm>
          <a:prstGeom prst="rect">
            <a:avLst/>
          </a:prstGeom>
          <a:noFill/>
        </p:spPr>
        <p:txBody>
          <a:bodyPr wrap="square" rtlCol="0" anchor="t">
            <a:spAutoFit/>
          </a:bodyPr>
          <a:p>
            <a:pPr>
              <a:buClr>
                <a:schemeClr val="accent1"/>
              </a:buClr>
              <a:buSzPct val="85000"/>
              <a:buFont typeface="Wingdings 2" panose="05020102010507070707"/>
            </a:pPr>
            <a:r>
              <a:rPr lang="en-US" altLang="zh-CN">
                <a:solidFill>
                  <a:srgbClr val="FF0000"/>
                </a:solidFill>
                <a:latin typeface="Times New Roman" panose="02020603050405020304" pitchFamily="18" charset="0"/>
                <a:sym typeface="+mn-ea"/>
              </a:rPr>
              <a:t>Michaelis-Menten Equation</a:t>
            </a:r>
            <a:r>
              <a:rPr lang="en-US" altLang="zh-CN">
                <a:latin typeface="Times New Roman" panose="02020603050405020304" pitchFamily="18" charset="0"/>
                <a:sym typeface="+mn-ea"/>
              </a:rPr>
              <a:t>(</a:t>
            </a:r>
            <a:r>
              <a:rPr lang="zh-CN" altLang="en-US">
                <a:latin typeface="Times New Roman" panose="02020603050405020304" pitchFamily="18" charset="0"/>
                <a:ea typeface="宋体" panose="02010600030101010101" pitchFamily="2" charset="-122"/>
                <a:sym typeface="+mn-ea"/>
              </a:rPr>
              <a:t>米氏方程</a:t>
            </a:r>
            <a:r>
              <a:rPr lang="en-US" altLang="zh-CN">
                <a:latin typeface="Times New Roman" panose="02020603050405020304" pitchFamily="18" charset="0"/>
                <a:sym typeface="+mn-ea"/>
              </a:rPr>
              <a:t>)</a:t>
            </a:r>
            <a:endParaRPr lang="en-US" altLang="zh-CN">
              <a:latin typeface="Times New Roman" panose="02020603050405020304" pitchFamily="18"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内容占位符 1"/>
          <p:cNvSpPr>
            <a:spLocks noGrp="1"/>
          </p:cNvSpPr>
          <p:nvPr>
            <p:ph sz="quarter" idx="1"/>
          </p:nvPr>
        </p:nvSpPr>
        <p:spPr>
          <a:xfrm>
            <a:off x="331470" y="584200"/>
            <a:ext cx="8633460" cy="5689600"/>
          </a:xfrm>
        </p:spPr>
        <p:txBody>
          <a:bodyPr anchor="t" anchorCtr="0"/>
          <a:p>
            <a:pPr>
              <a:buClr>
                <a:schemeClr val="accent1"/>
              </a:buClr>
              <a:buSzPct val="85000"/>
              <a:buFont typeface="Wingdings 2" panose="05020102010507070707"/>
            </a:pPr>
            <a:r>
              <a:rPr lang="en-US" altLang="zh-CN" sz="2400">
                <a:latin typeface="Times New Roman" panose="02020603050405020304" pitchFamily="18" charset="0"/>
              </a:rPr>
              <a:t>A plot of V vs [S] is often</a:t>
            </a:r>
            <a:r>
              <a:rPr lang="en-US" altLang="zh-CN" sz="2400">
                <a:solidFill>
                  <a:srgbClr val="FF0000"/>
                </a:solidFill>
                <a:latin typeface="Times New Roman" panose="02020603050405020304" pitchFamily="18" charset="0"/>
              </a:rPr>
              <a:t> hyperbolic</a:t>
            </a:r>
            <a:r>
              <a:rPr lang="en-US" altLang="zh-CN" sz="2400">
                <a:latin typeface="Times New Roman" panose="02020603050405020304" pitchFamily="18" charset="0"/>
              </a:rPr>
              <a:t>(</a:t>
            </a:r>
            <a:r>
              <a:rPr lang="zh-CN" altLang="en-US" sz="2400">
                <a:latin typeface="Times New Roman" panose="02020603050405020304" pitchFamily="18" charset="0"/>
                <a:ea typeface="宋体" panose="02010600030101010101" pitchFamily="2" charset="-122"/>
              </a:rPr>
              <a:t>双曲线的</a:t>
            </a:r>
            <a:r>
              <a:rPr lang="en-US" altLang="zh-CN" sz="2400">
                <a:latin typeface="Times New Roman" panose="02020603050405020304" pitchFamily="18" charset="0"/>
              </a:rPr>
              <a:t>).</a:t>
            </a:r>
            <a:endParaRPr lang="en-US" altLang="zh-CN" sz="2400">
              <a:latin typeface="Times New Roman" panose="02020603050405020304" pitchFamily="18" charset="0"/>
            </a:endParaRPr>
          </a:p>
          <a:p>
            <a:pPr>
              <a:buClr>
                <a:schemeClr val="accent1"/>
              </a:buClr>
              <a:buSzPct val="85000"/>
              <a:buFont typeface="Wingdings 2" panose="05020102010507070707"/>
            </a:pPr>
            <a:r>
              <a:rPr lang="en-US" altLang="zh-CN" sz="2400">
                <a:latin typeface="Times New Roman" panose="02020603050405020304" pitchFamily="18" charset="0"/>
              </a:rPr>
              <a:t> Called a </a:t>
            </a:r>
            <a:r>
              <a:rPr lang="en-US" altLang="zh-CN" sz="2400">
                <a:solidFill>
                  <a:srgbClr val="FF0000"/>
                </a:solidFill>
                <a:latin typeface="Times New Roman" panose="02020603050405020304" pitchFamily="18" charset="0"/>
              </a:rPr>
              <a:t>Michaelis-Menten plot</a:t>
            </a:r>
            <a:r>
              <a:rPr lang="en-US" altLang="zh-CN" sz="2400">
                <a:latin typeface="Times New Roman" panose="02020603050405020304" pitchFamily="18" charset="0"/>
              </a:rPr>
              <a:t>(</a:t>
            </a:r>
            <a:r>
              <a:rPr lang="zh-CN" altLang="en-US" sz="2400">
                <a:latin typeface="Times New Roman" panose="02020603050405020304" pitchFamily="18" charset="0"/>
                <a:ea typeface="宋体" panose="02010600030101010101" pitchFamily="2" charset="-122"/>
              </a:rPr>
              <a:t>米氏曲线</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pic>
        <p:nvPicPr>
          <p:cNvPr id="34818" name="图片 2" descr="Scut13"/>
          <p:cNvPicPr>
            <a:picLocks noChangeAspect="1"/>
          </p:cNvPicPr>
          <p:nvPr/>
        </p:nvPicPr>
        <p:blipFill>
          <a:blip r:embed="rId1"/>
          <a:stretch>
            <a:fillRect/>
          </a:stretch>
        </p:blipFill>
        <p:spPr>
          <a:xfrm>
            <a:off x="4949825" y="4151313"/>
            <a:ext cx="3736975" cy="1868487"/>
          </a:xfrm>
          <a:prstGeom prst="rect">
            <a:avLst/>
          </a:prstGeom>
          <a:noFill/>
          <a:ln w="9525">
            <a:noFill/>
          </a:ln>
        </p:spPr>
      </p:pic>
      <p:pic>
        <p:nvPicPr>
          <p:cNvPr id="34819" name="图片 3"/>
          <p:cNvPicPr>
            <a:picLocks noChangeAspect="1"/>
          </p:cNvPicPr>
          <p:nvPr/>
        </p:nvPicPr>
        <p:blipFill>
          <a:blip r:embed="rId2"/>
          <a:stretch>
            <a:fillRect/>
          </a:stretch>
        </p:blipFill>
        <p:spPr>
          <a:xfrm>
            <a:off x="528638" y="3584258"/>
            <a:ext cx="4421187" cy="3001962"/>
          </a:xfrm>
          <a:prstGeom prst="rect">
            <a:avLst/>
          </a:prstGeom>
          <a:noFill/>
          <a:ln w="9525">
            <a:noFill/>
          </a:ln>
        </p:spPr>
      </p:pic>
      <p:sp>
        <p:nvSpPr>
          <p:cNvPr id="2" name="文本框 1"/>
          <p:cNvSpPr txBox="1"/>
          <p:nvPr/>
        </p:nvSpPr>
        <p:spPr>
          <a:xfrm>
            <a:off x="495300" y="1649730"/>
            <a:ext cx="8153400" cy="2120900"/>
          </a:xfrm>
          <a:prstGeom prst="rect">
            <a:avLst/>
          </a:prstGeom>
          <a:noFill/>
        </p:spPr>
        <p:txBody>
          <a:bodyPr wrap="square" rtlCol="0" anchor="t">
            <a:spAutoFit/>
          </a:bodyPr>
          <a:p>
            <a:r>
              <a:rPr lang="zh-CN" altLang="en-US">
                <a:highlight>
                  <a:srgbClr val="FFFF00"/>
                </a:highlight>
              </a:rPr>
              <a:t>K</a:t>
            </a:r>
            <a:r>
              <a:rPr lang="zh-CN" altLang="en-US" baseline="-25000">
                <a:highlight>
                  <a:srgbClr val="FFFF00"/>
                </a:highlight>
              </a:rPr>
              <a:t>m</a:t>
            </a:r>
            <a:r>
              <a:rPr lang="zh-CN" altLang="en-US">
                <a:highlight>
                  <a:srgbClr val="FFFF00"/>
                </a:highlight>
              </a:rPr>
              <a:t> (Michaelis-Menten constant)</a:t>
            </a:r>
            <a:r>
              <a:rPr lang="en-US" altLang="zh-CN">
                <a:highlight>
                  <a:srgbClr val="FFFF00"/>
                </a:highlight>
              </a:rPr>
              <a:t>=</a:t>
            </a:r>
            <a:r>
              <a:rPr lang="en-US" altLang="zh-CN">
                <a:highlight>
                  <a:srgbClr val="FFFF00"/>
                </a:highlight>
                <a:cs typeface="Arial" panose="020B0604020202020204" pitchFamily="34" charset="0"/>
              </a:rPr>
              <a:t>½</a:t>
            </a:r>
            <a:r>
              <a:rPr lang="en-US" altLang="zh-CN">
                <a:highlight>
                  <a:srgbClr val="FFFF00"/>
                </a:highlight>
              </a:rPr>
              <a:t>Vmax</a:t>
            </a:r>
            <a:endParaRPr lang="zh-CN" altLang="en-US"/>
          </a:p>
          <a:p>
            <a:r>
              <a:rPr lang="zh-CN" altLang="en-US"/>
              <a:t>• the substrate concentration at which enzyme works</a:t>
            </a:r>
            <a:endParaRPr lang="zh-CN" altLang="en-US"/>
          </a:p>
          <a:p>
            <a:r>
              <a:rPr lang="zh-CN" altLang="en-US"/>
              <a:t>at </a:t>
            </a:r>
            <a:r>
              <a:rPr lang="zh-CN" altLang="en-US">
                <a:highlight>
                  <a:srgbClr val="FFFF00"/>
                </a:highlight>
              </a:rPr>
              <a:t>half its maximum rate</a:t>
            </a:r>
            <a:endParaRPr lang="zh-CN" altLang="en-US">
              <a:highlight>
                <a:srgbClr val="FFFF00"/>
              </a:highlight>
            </a:endParaRPr>
          </a:p>
          <a:p>
            <a:r>
              <a:rPr lang="zh-CN" altLang="en-US"/>
              <a:t>a measure of the</a:t>
            </a:r>
            <a:r>
              <a:rPr lang="en-US" altLang="zh-CN"/>
              <a:t> </a:t>
            </a:r>
            <a:r>
              <a:rPr lang="zh-CN" altLang="en-US">
                <a:highlight>
                  <a:srgbClr val="FFFF00"/>
                </a:highlight>
              </a:rPr>
              <a:t>affinity of the enzyme for its substrate.</a:t>
            </a:r>
            <a:endParaRPr lang="zh-CN" altLang="en-US">
              <a:highlight>
                <a:srgbClr val="FFFF00"/>
              </a:highlight>
            </a:endParaRPr>
          </a:p>
        </p:txBody>
      </p:sp>
      <p:sp>
        <p:nvSpPr>
          <p:cNvPr id="3" name="文本框 2"/>
          <p:cNvSpPr txBox="1"/>
          <p:nvPr/>
        </p:nvSpPr>
        <p:spPr>
          <a:xfrm>
            <a:off x="4392930" y="2607945"/>
            <a:ext cx="4572000" cy="460375"/>
          </a:xfrm>
          <a:prstGeom prst="rect">
            <a:avLst/>
          </a:prstGeom>
          <a:noFill/>
        </p:spPr>
        <p:txBody>
          <a:bodyPr wrap="square" rtlCol="0" anchor="t">
            <a:spAutoFit/>
          </a:bodyPr>
          <a:p>
            <a:pPr marL="274955" marR="0" indent="-274955" algn="l" defTabSz="914400" rtl="0" eaLnBrk="1" fontAlgn="base" latinLnBrk="0" hangingPunct="1">
              <a:lnSpc>
                <a:spcPct val="100000"/>
              </a:lnSpc>
              <a:spcBef>
                <a:spcPts val="575"/>
              </a:spcBef>
              <a:spcAft>
                <a:spcPct val="0"/>
              </a:spcAft>
              <a:buClr>
                <a:schemeClr val="accent1"/>
              </a:buClr>
              <a:buSzPct val="85000"/>
              <a:buFont typeface="Wingdings" panose="05000000000000000000" charset="0"/>
              <a:buChar char="Ø"/>
            </a:pPr>
            <a:r>
              <a:rPr lang="en-US" altLang="zh-CN">
                <a:solidFill>
                  <a:schemeClr val="tx1"/>
                </a:solidFill>
                <a:highlight>
                  <a:srgbClr val="FFFF00"/>
                </a:highlight>
                <a:latin typeface="Times New Roman" panose="02020603050405020304" pitchFamily="18" charset="0"/>
                <a:cs typeface="Times New Roman" panose="02020603050405020304" pitchFamily="18" charset="0"/>
                <a:sym typeface="+mn-ea"/>
              </a:rPr>
              <a:t>V=1/2 V</a:t>
            </a:r>
            <a:r>
              <a:rPr lang="en-US" altLang="zh-CN" baseline="-25000">
                <a:solidFill>
                  <a:schemeClr val="tx1"/>
                </a:solidFill>
                <a:highlight>
                  <a:srgbClr val="FFFF00"/>
                </a:highlight>
                <a:latin typeface="Times New Roman" panose="02020603050405020304" pitchFamily="18" charset="0"/>
                <a:cs typeface="Times New Roman" panose="02020603050405020304" pitchFamily="18" charset="0"/>
                <a:sym typeface="+mn-ea"/>
              </a:rPr>
              <a:t>max  </a:t>
            </a:r>
            <a:r>
              <a:rPr lang="zh-CN" altLang="en-US" baseline="-25000">
                <a:solidFill>
                  <a:schemeClr val="tx1"/>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a:solidFill>
                  <a:schemeClr val="tx1"/>
                </a:solidFill>
                <a:highlight>
                  <a:srgbClr val="FFFF00"/>
                </a:highlight>
                <a:latin typeface="Times New Roman" panose="02020603050405020304" pitchFamily="18" charset="0"/>
                <a:cs typeface="Times New Roman" panose="02020603050405020304" pitchFamily="18" charset="0"/>
                <a:sym typeface="+mn-ea"/>
              </a:rPr>
              <a:t>K</a:t>
            </a:r>
            <a:r>
              <a:rPr lang="en-US" altLang="zh-CN" baseline="-25000">
                <a:solidFill>
                  <a:schemeClr val="tx1"/>
                </a:solidFill>
                <a:highlight>
                  <a:srgbClr val="FFFF00"/>
                </a:highlight>
                <a:latin typeface="Times New Roman" panose="02020603050405020304" pitchFamily="18" charset="0"/>
                <a:cs typeface="Times New Roman" panose="02020603050405020304" pitchFamily="18" charset="0"/>
                <a:sym typeface="+mn-ea"/>
              </a:rPr>
              <a:t>m</a:t>
            </a:r>
            <a:r>
              <a:rPr lang="en-US" altLang="zh-CN">
                <a:solidFill>
                  <a:schemeClr val="tx1"/>
                </a:solidFill>
                <a:highlight>
                  <a:srgbClr val="FFFF00"/>
                </a:highlight>
                <a:latin typeface="Times New Roman" panose="02020603050405020304" pitchFamily="18" charset="0"/>
                <a:cs typeface="Times New Roman" panose="02020603050405020304" pitchFamily="18" charset="0"/>
                <a:sym typeface="+mn-ea"/>
              </a:rPr>
              <a:t>=[S]</a:t>
            </a:r>
            <a:endParaRPr lang="en-US" altLang="zh-CN">
              <a:solidFill>
                <a:schemeClr val="tx1"/>
              </a:solidFill>
              <a:highlight>
                <a:srgbClr val="FFFF00"/>
              </a:highligh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12738" y="724535"/>
            <a:ext cx="8364538" cy="5568950"/>
          </a:xfrm>
        </p:spPr>
        <p:txBody>
          <a:bodyPr/>
          <a:p>
            <a:pPr marL="0" marR="0" indent="0" algn="l" defTabSz="914400" rtl="0" eaLnBrk="1" fontAlgn="base" latinLnBrk="0" hangingPunct="1">
              <a:lnSpc>
                <a:spcPct val="100000"/>
              </a:lnSpc>
              <a:spcBef>
                <a:spcPts val="575"/>
              </a:spcBef>
              <a:spcAft>
                <a:spcPct val="0"/>
              </a:spcAft>
              <a:buClr>
                <a:schemeClr val="accent1"/>
              </a:buClr>
              <a:buSzPct val="85000"/>
              <a:buFont typeface="Arial" panose="020B0604020202020204" pitchFamily="34" charset="0"/>
              <a:buNone/>
            </a:pP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lang="en-US" altLang="zh-CN" sz="2800">
                <a:highlight>
                  <a:srgbClr val="FFFF00"/>
                </a:highlight>
                <a:latin typeface="Times New Roman" panose="02020603050405020304" pitchFamily="18" charset="0"/>
                <a:cs typeface="Times New Roman" panose="02020603050405020304" pitchFamily="18" charset="0"/>
                <a:sym typeface="+mn-ea"/>
              </a:rPr>
              <a:t>K</a:t>
            </a:r>
            <a:r>
              <a:rPr lang="en-US" altLang="zh-CN" sz="2800" baseline="-25000">
                <a:highlight>
                  <a:srgbClr val="FFFF00"/>
                </a:highlight>
                <a:latin typeface="Times New Roman" panose="02020603050405020304" pitchFamily="18" charset="0"/>
                <a:cs typeface="Times New Roman" panose="02020603050405020304" pitchFamily="18" charset="0"/>
                <a:sym typeface="+mn-ea"/>
              </a:rPr>
              <a:t>m</a:t>
            </a:r>
            <a:r>
              <a:rPr lang="en-US" altLang="zh-CN" sz="2800">
                <a:highlight>
                  <a:srgbClr val="FFFF00"/>
                </a:highlight>
                <a:latin typeface="Times New Roman" panose="02020603050405020304" pitchFamily="18" charset="0"/>
                <a:cs typeface="Times New Roman" panose="02020603050405020304" pitchFamily="18" charset="0"/>
                <a:sym typeface="+mn-ea"/>
              </a:rPr>
              <a:t>=[S] </a:t>
            </a:r>
            <a:r>
              <a:rPr lang="en-US" altLang="zh-CN" sz="2800">
                <a:highlight>
                  <a:srgbClr val="FFFF00"/>
                </a:highlight>
                <a:latin typeface="Times New Roman" panose="02020603050405020304" pitchFamily="18" charset="0"/>
                <a:cs typeface="Times New Roman" panose="02020603050405020304" pitchFamily="18" charset="0"/>
                <a:sym typeface="+mn-ea"/>
              </a:rPr>
              <a:t>at 1/2 V</a:t>
            </a:r>
            <a:r>
              <a:rPr lang="en-US" altLang="zh-CN" sz="2800" baseline="-25000">
                <a:highlight>
                  <a:srgbClr val="FFFF00"/>
                </a:highlight>
                <a:latin typeface="Times New Roman" panose="02020603050405020304" pitchFamily="18" charset="0"/>
                <a:cs typeface="Times New Roman" panose="02020603050405020304" pitchFamily="18" charset="0"/>
                <a:sym typeface="+mn-ea"/>
              </a:rPr>
              <a:t>max  </a:t>
            </a:r>
            <a:endParaRPr lang="en-US" altLang="zh-CN" sz="2800" baseline="-25000">
              <a:highlight>
                <a:srgbClr val="FFFF00"/>
              </a:highlight>
              <a:latin typeface="Times New Roman" panose="02020603050405020304" pitchFamily="18" charset="0"/>
              <a:cs typeface="Times New Roman" panose="02020603050405020304" pitchFamily="18" charset="0"/>
              <a:sym typeface="+mn-ea"/>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Arial" panose="020B0604020202020204" pitchFamily="34" charset="0"/>
              <a:buNone/>
            </a:pPr>
            <a:r>
              <a:rPr lang="en-US" altLang="zh-CN" sz="2800">
                <a:latin typeface="Times New Roman" panose="02020603050405020304" pitchFamily="18" charset="0"/>
                <a:cs typeface="Times New Roman" panose="02020603050405020304" pitchFamily="18" charset="0"/>
                <a:sym typeface="+mn-ea"/>
              </a:rPr>
              <a:t>affinity</a:t>
            </a:r>
            <a:r>
              <a:rPr lang="zh-CN" altLang="en-US" sz="280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800">
              <a:latin typeface="Times New Roman" panose="02020603050405020304" pitchFamily="18" charset="0"/>
              <a:cs typeface="Times New Roman" panose="02020603050405020304" pitchFamily="18" charset="0"/>
              <a:sym typeface="+mn-ea"/>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Arial" panose="020B0604020202020204" pitchFamily="34" charset="0"/>
              <a:buNone/>
            </a:pPr>
            <a:r>
              <a:rPr lang="en-US" altLang="zh-CN" sz="2800">
                <a:latin typeface="Times New Roman" panose="02020603050405020304" pitchFamily="18" charset="0"/>
                <a:cs typeface="Times New Roman" panose="02020603050405020304" pitchFamily="18" charset="0"/>
                <a:sym typeface="+mn-ea"/>
              </a:rPr>
              <a:t>is a measure of the</a:t>
            </a:r>
            <a:r>
              <a:rPr lang="en-US" altLang="zh-CN" sz="2800">
                <a:highlight>
                  <a:srgbClr val="FFFF00"/>
                </a:highlight>
                <a:latin typeface="Times New Roman" panose="02020603050405020304" pitchFamily="18" charset="0"/>
                <a:cs typeface="Times New Roman" panose="02020603050405020304" pitchFamily="18" charset="0"/>
                <a:sym typeface="+mn-ea"/>
              </a:rPr>
              <a:t> strength of attraction between the</a:t>
            </a:r>
            <a:endParaRPr lang="en-US" altLang="zh-CN" sz="2800">
              <a:highlight>
                <a:srgbClr val="FFFF00"/>
              </a:highlight>
              <a:latin typeface="Times New Roman" panose="02020603050405020304" pitchFamily="18" charset="0"/>
              <a:cs typeface="Times New Roman" panose="02020603050405020304" pitchFamily="18" charset="0"/>
              <a:sym typeface="+mn-ea"/>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Arial" panose="020B0604020202020204" pitchFamily="34" charset="0"/>
              <a:buNone/>
            </a:pPr>
            <a:r>
              <a:rPr lang="en-US" altLang="zh-CN" sz="2800">
                <a:highlight>
                  <a:srgbClr val="FFFF00"/>
                </a:highlight>
                <a:latin typeface="Times New Roman" panose="02020603050405020304" pitchFamily="18" charset="0"/>
                <a:cs typeface="Times New Roman" panose="02020603050405020304" pitchFamily="18" charset="0"/>
                <a:sym typeface="+mn-ea"/>
              </a:rPr>
              <a:t>enzyme and its substrate</a:t>
            </a:r>
            <a:r>
              <a:rPr lang="en-US" altLang="zh-CN" sz="2800">
                <a:latin typeface="Times New Roman" panose="02020603050405020304" pitchFamily="18" charset="0"/>
                <a:cs typeface="Times New Roman" panose="02020603050405020304" pitchFamily="18" charset="0"/>
                <a:sym typeface="+mn-ea"/>
              </a:rPr>
              <a:t>. The greater the affinity of an</a:t>
            </a:r>
            <a:endParaRPr lang="en-US" altLang="zh-CN" sz="2800">
              <a:latin typeface="Times New Roman" panose="02020603050405020304" pitchFamily="18" charset="0"/>
              <a:cs typeface="Times New Roman" panose="02020603050405020304" pitchFamily="18" charset="0"/>
              <a:sym typeface="+mn-ea"/>
            </a:endParaRPr>
          </a:p>
          <a:p>
            <a:pPr marL="0" marR="0" indent="0" algn="l" defTabSz="914400" rtl="0" eaLnBrk="1" fontAlgn="base" latinLnBrk="0" hangingPunct="1">
              <a:lnSpc>
                <a:spcPct val="100000"/>
              </a:lnSpc>
              <a:spcBef>
                <a:spcPts val="575"/>
              </a:spcBef>
              <a:spcAft>
                <a:spcPct val="0"/>
              </a:spcAft>
              <a:buClr>
                <a:schemeClr val="accent1"/>
              </a:buClr>
              <a:buSzPct val="85000"/>
              <a:buFont typeface="Arial" panose="020B0604020202020204" pitchFamily="34" charset="0"/>
              <a:buNone/>
            </a:pPr>
            <a:r>
              <a:rPr lang="en-US" altLang="zh-CN" sz="2800">
                <a:latin typeface="Times New Roman" panose="02020603050405020304" pitchFamily="18" charset="0"/>
                <a:cs typeface="Times New Roman" panose="02020603050405020304" pitchFamily="18" charset="0"/>
                <a:sym typeface="+mn-ea"/>
              </a:rPr>
              <a:t>enzyme for its substrate, the faster it works</a:t>
            </a:r>
            <a:endParaRPr lang="en-US" altLang="zh-CN" sz="2800">
              <a:latin typeface="Times New Roman" panose="02020603050405020304" pitchFamily="18" charset="0"/>
              <a:cs typeface="Times New Roman" panose="02020603050405020304" pitchFamily="18" charset="0"/>
              <a:sym typeface="+mn-ea"/>
            </a:endParaRPr>
          </a:p>
          <a:p>
            <a:pPr marR="0" algn="l" defTabSz="914400" rtl="0" eaLnBrk="1" fontAlgn="base" latinLnBrk="0" hangingPunct="1">
              <a:lnSpc>
                <a:spcPct val="100000"/>
              </a:lnSpc>
              <a:spcBef>
                <a:spcPts val="575"/>
              </a:spcBef>
              <a:spcAft>
                <a:spcPct val="0"/>
              </a:spcAft>
              <a:buClr>
                <a:schemeClr val="accent1"/>
              </a:buClr>
              <a:buSzPct val="85000"/>
              <a:buFont typeface="Wingdings" panose="05000000000000000000" charset="0"/>
              <a:buChar char="l"/>
            </a:pP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Km is larger</a:t>
            </a:r>
            <a:r>
              <a:rPr kumimoji="0" lang="zh-CN" altLang="en-US"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the lower the affinity</a:t>
            </a:r>
            <a:r>
              <a:rPr kumimoji="0" lang="zh-CN" altLang="en-US"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the lower the substrate concentration</a:t>
            </a:r>
            <a:r>
              <a:rPr kumimoji="0" lang="zh-CN" altLang="en-US"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altLang="zh-CN"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the lower the Vmax</a:t>
            </a: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endPar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endParaRPr>
          </a:p>
          <a:p>
            <a:pPr marR="0" algn="l" defTabSz="914400" rtl="0" eaLnBrk="1" fontAlgn="base" latinLnBrk="0" hangingPunct="1">
              <a:lnSpc>
                <a:spcPct val="100000"/>
              </a:lnSpc>
              <a:spcBef>
                <a:spcPts val="575"/>
              </a:spcBef>
              <a:spcAft>
                <a:spcPct val="0"/>
              </a:spcAft>
              <a:buClr>
                <a:schemeClr val="accent1"/>
              </a:buClr>
              <a:buSzPct val="85000"/>
              <a:buFont typeface="Wingdings" panose="05000000000000000000" charset="0"/>
              <a:buChar char="l"/>
            </a:pPr>
            <a:r>
              <a:rPr lang="en-US" altLang="zh-CN" sz="2800">
                <a:latin typeface="Times New Roman" panose="02020603050405020304" pitchFamily="18" charset="0"/>
                <a:cs typeface="Times New Roman" panose="02020603050405020304" pitchFamily="18" charset="0"/>
                <a:sym typeface="+mn-ea"/>
              </a:rPr>
              <a:t>lower Km</a:t>
            </a:r>
            <a:r>
              <a:rPr lang="zh-CN" altLang="en-US" sz="280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the </a:t>
            </a:r>
            <a:r>
              <a:rPr kumimoji="0" lang="en-US" altLang="zh-CN" sz="2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lower the substrate concentration, the  the higher the affinity</a:t>
            </a:r>
            <a:r>
              <a:rPr kumimoji="0" lang="zh-CN" altLang="en-US"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2800">
                <a:latin typeface="Times New Roman" panose="02020603050405020304" pitchFamily="18" charset="0"/>
                <a:ea typeface="宋体" panose="02010600030101010101" pitchFamily="2" charset="-122"/>
                <a:cs typeface="Times New Roman" panose="02020603050405020304" pitchFamily="18" charset="0"/>
                <a:sym typeface="+mn-ea"/>
              </a:rPr>
              <a:t>the higher the Vmax</a:t>
            </a:r>
            <a:endParaRPr kumimoji="0" lang="zh-CN" altLang="en-US" sz="2800" b="0" i="0" u="none" strike="noStrike" kern="120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34818" name="图片 2" descr="Scut13"/>
          <p:cNvPicPr>
            <a:picLocks noChangeAspect="1"/>
          </p:cNvPicPr>
          <p:nvPr>
            <p:custDataLst>
              <p:tags r:id="rId1"/>
            </p:custDataLst>
          </p:nvPr>
        </p:nvPicPr>
        <p:blipFill>
          <a:blip r:embed="rId2"/>
          <a:stretch>
            <a:fillRect/>
          </a:stretch>
        </p:blipFill>
        <p:spPr>
          <a:xfrm>
            <a:off x="4834255" y="241935"/>
            <a:ext cx="2837815" cy="141859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8600" y="188913"/>
            <a:ext cx="8153400" cy="1143000"/>
          </a:xfrm>
        </p:spPr>
        <p:txBody>
          <a:bodyPr vert="horz" wrap="square" lIns="91440" tIns="45720" rIns="91440" bIns="9144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The significance of </a:t>
            </a:r>
            <a:r>
              <a:rPr kumimoji="0" lang="en-US" altLang="zh-CN" sz="4000" b="1" i="0" u="none" strike="noStrike" kern="1200" cap="none" spc="0" normalizeH="0" baseline="0" noProof="0" dirty="0" err="1" smtClean="0">
                <a:ln>
                  <a:noFill/>
                </a:ln>
                <a:solidFill>
                  <a:schemeClr val="tx2"/>
                </a:solidFill>
                <a:effectLst/>
                <a:uLnTx/>
                <a:uFillTx/>
                <a:latin typeface="Times New Roman" panose="02020603050405020304" pitchFamily="18" charset="0"/>
                <a:ea typeface="+mj-ea"/>
                <a:cs typeface="Times New Roman" panose="02020603050405020304" pitchFamily="18" charset="0"/>
              </a:rPr>
              <a:t>V</a:t>
            </a:r>
            <a:r>
              <a:rPr kumimoji="0" lang="en-US" altLang="zh-CN" sz="4000" b="1" i="0" u="none" strike="noStrike" kern="1200" cap="none" spc="0" normalizeH="0" baseline="-25000" noProof="0" dirty="0" err="1" smtClean="0">
                <a:ln>
                  <a:noFill/>
                </a:ln>
                <a:solidFill>
                  <a:schemeClr val="tx2"/>
                </a:solidFill>
                <a:effectLst/>
                <a:uLnTx/>
                <a:uFillTx/>
                <a:latin typeface="Times New Roman" panose="02020603050405020304" pitchFamily="18" charset="0"/>
                <a:ea typeface="+mj-ea"/>
                <a:cs typeface="Times New Roman" panose="02020603050405020304" pitchFamily="18" charset="0"/>
              </a:rPr>
              <a:t>max</a:t>
            </a:r>
            <a:r>
              <a:rPr kumimoji="0" lang="en-US" altLang="zh-CN" sz="4000" b="1" i="0" u="none" strike="noStrike" kern="120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 and K</a:t>
            </a:r>
            <a:r>
              <a:rPr kumimoji="0" lang="en-US" altLang="zh-CN" sz="4000" b="1" i="0" u="none" strike="noStrike" kern="1200" cap="none" spc="0" normalizeH="0" baseline="-2500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m </a:t>
            </a:r>
            <a:r>
              <a:rPr kumimoji="0" lang="en-US" altLang="zh-CN" sz="4000" b="1" i="0" u="none" strike="noStrike" kern="120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values</a:t>
            </a:r>
            <a:r>
              <a:rPr kumimoji="0" lang="en-US" altLang="zh-CN" sz="4000" b="0" i="0" u="none" strike="noStrike" kern="120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 </a:t>
            </a:r>
            <a:endParaRPr kumimoji="0" lang="zh-CN" altLang="en-US" sz="40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sp>
        <p:nvSpPr>
          <p:cNvPr id="56322" name="内容占位符 2"/>
          <p:cNvSpPr>
            <a:spLocks noGrp="1"/>
          </p:cNvSpPr>
          <p:nvPr>
            <p:ph sz="quarter" idx="1"/>
          </p:nvPr>
        </p:nvSpPr>
        <p:spPr>
          <a:xfrm>
            <a:off x="457200" y="1600200"/>
            <a:ext cx="7772400" cy="4572000"/>
          </a:xfrm>
        </p:spPr>
        <p:txBody>
          <a:bodyPr vert="horz" wrap="square" lIns="91440" tIns="45720" rIns="91440" bIns="45720" anchor="t" anchorCtr="0"/>
          <a:p>
            <a:pPr marL="0" indent="0"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Make computerised models of biological pathways or even the behaviour of whole cells.</a:t>
            </a:r>
            <a:endParaRPr lang="en-US" altLang="zh-CN" sz="2800" dirty="0">
              <a:latin typeface="Times New Roman" panose="02020603050405020304" pitchFamily="18" charset="0"/>
              <a:ea typeface="宋体" panose="02010600030101010101" pitchFamily="2" charset="-122"/>
            </a:endParaRPr>
          </a:p>
          <a:p>
            <a:pPr marL="0" indent="0"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 An enzyme preference for different substrated can be compared quantitatively.</a:t>
            </a:r>
            <a:endParaRPr lang="en-US" altLang="zh-CN" sz="2800" dirty="0">
              <a:latin typeface="Times New Roman" panose="02020603050405020304" pitchFamily="18" charset="0"/>
              <a:ea typeface="宋体" panose="02010600030101010101" pitchFamily="2" charset="-122"/>
            </a:endParaRPr>
          </a:p>
          <a:p>
            <a:pPr marL="0" indent="0"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 Design better catalysts.</a:t>
            </a:r>
            <a:endParaRPr lang="en-US" altLang="zh-CN" sz="2800" dirty="0">
              <a:latin typeface="Times New Roman" panose="02020603050405020304" pitchFamily="18" charset="0"/>
              <a:ea typeface="宋体" panose="02010600030101010101" pitchFamily="2" charset="-122"/>
            </a:endParaRPr>
          </a:p>
          <a:p>
            <a:pPr marL="0" indent="0"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 The performance of the same enzyme from different organisms can be compared.</a:t>
            </a:r>
            <a:endParaRPr lang="en-US" altLang="zh-CN" sz="2800" dirty="0">
              <a:latin typeface="Times New Roman" panose="02020603050405020304" pitchFamily="18" charset="0"/>
              <a:ea typeface="宋体" panose="02010600030101010101" pitchFamily="2" charset="-122"/>
            </a:endParaRPr>
          </a:p>
          <a:p>
            <a:pPr marL="0" indent="0" eaLnBrk="1" hangingPunct="1">
              <a:buClr>
                <a:schemeClr val="accent1"/>
              </a:buClr>
              <a:buSzPct val="85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02" name="图片 101"/>
          <p:cNvPicPr/>
          <p:nvPr/>
        </p:nvPicPr>
        <p:blipFill>
          <a:blip r:embed="rId1"/>
          <a:stretch>
            <a:fillRect/>
          </a:stretch>
        </p:blipFill>
        <p:spPr>
          <a:xfrm>
            <a:off x="1028065" y="1001395"/>
            <a:ext cx="7471410" cy="547433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3890" name="标题 933889"/>
          <p:cNvSpPr>
            <a:spLocks noGrp="1"/>
          </p:cNvSpPr>
          <p:nvPr>
            <p:ph type="title" idx="4294967295"/>
          </p:nvPr>
        </p:nvSpPr>
        <p:spPr/>
        <p:txBody>
          <a:bodyPr anchor="ctr" anchorCtr="0"/>
          <a:p>
            <a:r>
              <a:rPr lang="en-GB" altLang="zh-CN"/>
              <a:t>What are enzymes?</a:t>
            </a:r>
            <a:endParaRPr lang="en-GB" altLang="zh-CN"/>
          </a:p>
        </p:txBody>
      </p:sp>
      <p:sp>
        <p:nvSpPr>
          <p:cNvPr id="933891" name="文本框 933890"/>
          <p:cNvSpPr txBox="1"/>
          <p:nvPr/>
        </p:nvSpPr>
        <p:spPr>
          <a:xfrm>
            <a:off x="563563" y="784225"/>
            <a:ext cx="8583612" cy="822325"/>
          </a:xfrm>
          <a:prstGeom prst="rect">
            <a:avLst/>
          </a:prstGeom>
          <a:noFill/>
          <a:ln w="9525">
            <a:noFill/>
          </a:ln>
        </p:spPr>
        <p:txBody>
          <a:bodyPr>
            <a:spAutoFit/>
          </a:bodyPr>
          <a:p>
            <a:r>
              <a:rPr lang="en-GB" altLang="zh-CN"/>
              <a:t>Every cell requires hundreds of biochemical reactions to survive and carry out its function.</a:t>
            </a:r>
            <a:endParaRPr lang="en-GB" altLang="zh-CN"/>
          </a:p>
        </p:txBody>
      </p:sp>
      <p:sp>
        <p:nvSpPr>
          <p:cNvPr id="933893" name="文本框 933892"/>
          <p:cNvSpPr txBox="1"/>
          <p:nvPr/>
        </p:nvSpPr>
        <p:spPr>
          <a:xfrm>
            <a:off x="560388" y="1812925"/>
            <a:ext cx="4430712" cy="1187450"/>
          </a:xfrm>
          <a:prstGeom prst="rect">
            <a:avLst/>
          </a:prstGeom>
          <a:noFill/>
          <a:ln w="9525">
            <a:noFill/>
          </a:ln>
        </p:spPr>
        <p:txBody>
          <a:bodyPr>
            <a:spAutoFit/>
          </a:bodyPr>
          <a:p>
            <a:r>
              <a:rPr lang="en-GB" altLang="zh-CN"/>
              <a:t>Nearly all of these are catalyzed </a:t>
            </a:r>
            <a:r>
              <a:rPr lang="en-GB" altLang="zh-CN">
                <a:highlight>
                  <a:srgbClr val="FFFF00"/>
                </a:highlight>
              </a:rPr>
              <a:t>large globular proteins</a:t>
            </a:r>
            <a:r>
              <a:rPr lang="en-GB" altLang="zh-CN"/>
              <a:t> called </a:t>
            </a:r>
            <a:r>
              <a:rPr lang="en-GB" altLang="zh-CN" b="1">
                <a:solidFill>
                  <a:srgbClr val="10BC45"/>
                </a:solidFill>
              </a:rPr>
              <a:t>enzymes</a:t>
            </a:r>
            <a:r>
              <a:rPr lang="en-GB" altLang="zh-CN"/>
              <a:t>.</a:t>
            </a:r>
            <a:endParaRPr lang="en-GB" altLang="zh-CN"/>
          </a:p>
        </p:txBody>
      </p:sp>
      <p:sp>
        <p:nvSpPr>
          <p:cNvPr id="933894" name="文本框 933893"/>
          <p:cNvSpPr txBox="1"/>
          <p:nvPr/>
        </p:nvSpPr>
        <p:spPr>
          <a:xfrm>
            <a:off x="560388" y="3206750"/>
            <a:ext cx="4430712" cy="1938020"/>
          </a:xfrm>
          <a:prstGeom prst="rect">
            <a:avLst/>
          </a:prstGeom>
          <a:noFill/>
          <a:ln w="9525">
            <a:noFill/>
          </a:ln>
        </p:spPr>
        <p:txBody>
          <a:bodyPr>
            <a:spAutoFit/>
          </a:bodyPr>
          <a:p>
            <a:r>
              <a:rPr lang="en-GB" altLang="zh-CN"/>
              <a:t>Enzymes</a:t>
            </a:r>
            <a:r>
              <a:rPr lang="en-US" altLang="en-GB"/>
              <a:t> are biological catalyst</a:t>
            </a:r>
            <a:r>
              <a:rPr lang="en-GB" altLang="zh-CN"/>
              <a:t> can</a:t>
            </a:r>
            <a:r>
              <a:rPr lang="en-GB" altLang="zh-CN">
                <a:highlight>
                  <a:srgbClr val="FFFF00"/>
                </a:highlight>
              </a:rPr>
              <a:t> speed up reactions</a:t>
            </a:r>
            <a:r>
              <a:rPr lang="en-US" altLang="en-GB">
                <a:highlight>
                  <a:srgbClr val="FFFF00"/>
                </a:highlight>
              </a:rPr>
              <a:t> without changing the products by reducing the activation </a:t>
            </a:r>
            <a:r>
              <a:rPr lang="en-US" altLang="en-GB">
                <a:highlight>
                  <a:srgbClr val="FFFF00"/>
                </a:highlight>
              </a:rPr>
              <a:t>energy</a:t>
            </a:r>
            <a:endParaRPr lang="en-US" altLang="en-GB">
              <a:highlight>
                <a:srgbClr val="FFFF00"/>
              </a:highlight>
            </a:endParaRPr>
          </a:p>
        </p:txBody>
      </p:sp>
      <p:sp>
        <p:nvSpPr>
          <p:cNvPr id="933895" name="文本框 933894"/>
          <p:cNvSpPr txBox="1"/>
          <p:nvPr/>
        </p:nvSpPr>
        <p:spPr>
          <a:xfrm>
            <a:off x="560388" y="5330825"/>
            <a:ext cx="8583612" cy="822325"/>
          </a:xfrm>
          <a:prstGeom prst="rect">
            <a:avLst/>
          </a:prstGeom>
          <a:noFill/>
          <a:ln w="9525">
            <a:noFill/>
          </a:ln>
        </p:spPr>
        <p:txBody>
          <a:bodyPr>
            <a:spAutoFit/>
          </a:bodyPr>
          <a:p>
            <a:r>
              <a:rPr lang="en-GB" altLang="zh-CN"/>
              <a:t>Enzymes catalyze both </a:t>
            </a:r>
            <a:r>
              <a:rPr lang="en-GB" altLang="zh-CN" b="1">
                <a:solidFill>
                  <a:srgbClr val="10BC45"/>
                </a:solidFill>
              </a:rPr>
              <a:t>anabolic</a:t>
            </a:r>
            <a:r>
              <a:rPr lang="en-GB" altLang="zh-CN"/>
              <a:t> (building up) and </a:t>
            </a:r>
            <a:r>
              <a:rPr lang="en-GB" altLang="zh-CN" b="1">
                <a:solidFill>
                  <a:srgbClr val="10BC45"/>
                </a:solidFill>
              </a:rPr>
              <a:t>catabolic</a:t>
            </a:r>
            <a:r>
              <a:rPr lang="en-GB" altLang="zh-CN"/>
              <a:t> (breaking down) reactions.</a:t>
            </a:r>
            <a:endParaRPr lang="en-GB" altLang="zh-CN"/>
          </a:p>
        </p:txBody>
      </p:sp>
      <p:pic>
        <p:nvPicPr>
          <p:cNvPr id="933896" name="图片 933895"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933903" name="图片 933902" descr="IDE"/>
          <p:cNvPicPr>
            <a:picLocks noChangeAspect="1"/>
          </p:cNvPicPr>
          <p:nvPr/>
        </p:nvPicPr>
        <p:blipFill>
          <a:blip r:embed="rId2"/>
          <a:stretch>
            <a:fillRect/>
          </a:stretch>
        </p:blipFill>
        <p:spPr>
          <a:xfrm>
            <a:off x="5029200" y="1549400"/>
            <a:ext cx="3810000" cy="3733800"/>
          </a:xfrm>
          <a:prstGeom prst="rect">
            <a:avLst/>
          </a:prstGeom>
          <a:noFill/>
          <a:ln w="9525">
            <a:noFill/>
          </a:ln>
        </p:spPr>
      </p:pic>
      <p:pic>
        <p:nvPicPr>
          <p:cNvPr id="933904" name="图片 933903"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3893"/>
                                        </p:tgtEl>
                                        <p:attrNameLst>
                                          <p:attrName>style.visibility</p:attrName>
                                        </p:attrNameLst>
                                      </p:cBhvr>
                                      <p:to>
                                        <p:strVal val="visible"/>
                                      </p:to>
                                    </p:set>
                                    <p:animEffect transition="in" filter="dissolve">
                                      <p:cBhvr>
                                        <p:cTn id="7" dur="500"/>
                                        <p:tgtEl>
                                          <p:spTgt spid="93389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33903"/>
                                        </p:tgtEl>
                                        <p:attrNameLst>
                                          <p:attrName>style.visibility</p:attrName>
                                        </p:attrNameLst>
                                      </p:cBhvr>
                                      <p:to>
                                        <p:strVal val="visible"/>
                                      </p:to>
                                    </p:set>
                                    <p:animEffect transition="in" filter="wipe(up)">
                                      <p:cBhvr>
                                        <p:cTn id="11" dur="500"/>
                                        <p:tgtEl>
                                          <p:spTgt spid="93390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33894"/>
                                        </p:tgtEl>
                                        <p:attrNameLst>
                                          <p:attrName>style.visibility</p:attrName>
                                        </p:attrNameLst>
                                      </p:cBhvr>
                                      <p:to>
                                        <p:strVal val="visible"/>
                                      </p:to>
                                    </p:set>
                                    <p:animEffect transition="in" filter="dissolve">
                                      <p:cBhvr>
                                        <p:cTn id="16" dur="500"/>
                                        <p:tgtEl>
                                          <p:spTgt spid="93389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33895"/>
                                        </p:tgtEl>
                                        <p:attrNameLst>
                                          <p:attrName>style.visibility</p:attrName>
                                        </p:attrNameLst>
                                      </p:cBhvr>
                                      <p:to>
                                        <p:strVal val="visible"/>
                                      </p:to>
                                    </p:set>
                                    <p:animEffect transition="in" filter="dissolve">
                                      <p:cBhvr>
                                        <p:cTn id="21" dur="500"/>
                                        <p:tgtEl>
                                          <p:spTgt spid="933895"/>
                                        </p:tgtEl>
                                      </p:cBhvr>
                                    </p:animEffect>
                                  </p:childTnLst>
                                </p:cTn>
                              </p:par>
                              <p:par>
                                <p:cTn id="22" presetID="1" presetClass="entr" presetSubtype="0" fill="hold" nodeType="withEffect">
                                  <p:stCondLst>
                                    <p:cond delay="0"/>
                                  </p:stCondLst>
                                  <p:childTnLst>
                                    <p:set>
                                      <p:cBhvr>
                                        <p:cTn id="23" dur="1" fill="hold">
                                          <p:stCondLst>
                                            <p:cond delay="0"/>
                                          </p:stCondLst>
                                        </p:cTn>
                                        <p:tgtEl>
                                          <p:spTgt spid="933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3" grpId="0"/>
      <p:bldP spid="933894" grpId="0"/>
      <p:bldP spid="93389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sp>
        <p:nvSpPr>
          <p:cNvPr id="5" name="文本框 4"/>
          <p:cNvSpPr txBox="1"/>
          <p:nvPr/>
        </p:nvSpPr>
        <p:spPr>
          <a:xfrm>
            <a:off x="-115570" y="528320"/>
            <a:ext cx="8540115" cy="1568450"/>
          </a:xfrm>
          <a:prstGeom prst="rect">
            <a:avLst/>
          </a:prstGeom>
          <a:noFill/>
        </p:spPr>
        <p:txBody>
          <a:bodyPr wrap="square" rtlCol="0" anchor="t">
            <a:spAutoFit/>
          </a:bodyPr>
          <a:p>
            <a:pPr marL="732155" marR="0" lvl="1" indent="-274955" algn="l" defTabSz="914400" rtl="0" eaLnBrk="1" fontAlgn="base" latinLnBrk="0" hangingPunct="1">
              <a:lnSpc>
                <a:spcPct val="100000"/>
              </a:lnSpc>
              <a:spcBef>
                <a:spcPts val="575"/>
              </a:spcBef>
              <a:spcAft>
                <a:spcPct val="0"/>
              </a:spcAft>
              <a:buClr>
                <a:schemeClr val="accent1"/>
              </a:buClr>
              <a:buSzPct val="85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sym typeface="+mn-ea"/>
              </a:rPr>
              <a:t>Instead of plotting substrate concentration, [S], on the </a:t>
            </a:r>
            <a:r>
              <a:rPr lang="en-US" altLang="zh-CN" i="1" dirty="0">
                <a:solidFill>
                  <a:schemeClr val="tx1"/>
                </a:solidFill>
                <a:latin typeface="Times New Roman" panose="02020603050405020304" pitchFamily="18" charset="0"/>
                <a:ea typeface="宋体" panose="02010600030101010101" pitchFamily="2" charset="-122"/>
                <a:sym typeface="+mn-ea"/>
              </a:rPr>
              <a:t>x</a:t>
            </a:r>
            <a:r>
              <a:rPr lang="en-US" altLang="zh-CN" dirty="0">
                <a:solidFill>
                  <a:schemeClr val="tx1"/>
                </a:solidFill>
                <a:latin typeface="Times New Roman" panose="02020603050405020304" pitchFamily="18" charset="0"/>
                <a:ea typeface="宋体" panose="02010600030101010101" pitchFamily="2" charset="-122"/>
                <a:sym typeface="+mn-ea"/>
              </a:rPr>
              <a:t>-axis and velocity (rate) on the </a:t>
            </a:r>
            <a:r>
              <a:rPr lang="en-US" altLang="zh-CN" i="1" dirty="0">
                <a:solidFill>
                  <a:schemeClr val="tx1"/>
                </a:solidFill>
                <a:latin typeface="Times New Roman" panose="02020603050405020304" pitchFamily="18" charset="0"/>
                <a:ea typeface="宋体" panose="02010600030101010101" pitchFamily="2" charset="-122"/>
                <a:sym typeface="+mn-ea"/>
              </a:rPr>
              <a:t>y</a:t>
            </a:r>
            <a:r>
              <a:rPr lang="en-US" altLang="zh-CN" dirty="0">
                <a:solidFill>
                  <a:schemeClr val="tx1"/>
                </a:solidFill>
                <a:latin typeface="Times New Roman" panose="02020603050405020304" pitchFamily="18" charset="0"/>
                <a:ea typeface="宋体" panose="02010600030101010101" pitchFamily="2" charset="-122"/>
                <a:sym typeface="+mn-ea"/>
              </a:rPr>
              <a:t>-axis, we can plot </a:t>
            </a:r>
            <a:r>
              <a:rPr lang="en-US" altLang="zh-CN" dirty="0">
                <a:solidFill>
                  <a:srgbClr val="FF0000"/>
                </a:solidFill>
                <a:latin typeface="Times New Roman" panose="02020603050405020304" pitchFamily="18" charset="0"/>
                <a:ea typeface="宋体" panose="02010600030101010101" pitchFamily="2" charset="-122"/>
                <a:sym typeface="+mn-ea"/>
              </a:rPr>
              <a:t>1/[S] </a:t>
            </a:r>
            <a:r>
              <a:rPr lang="en-US" altLang="zh-CN" dirty="0">
                <a:solidFill>
                  <a:schemeClr val="tx1"/>
                </a:solidFill>
                <a:latin typeface="Times New Roman" panose="02020603050405020304" pitchFamily="18" charset="0"/>
                <a:ea typeface="宋体" panose="02010600030101010101" pitchFamily="2" charset="-122"/>
                <a:sym typeface="+mn-ea"/>
              </a:rPr>
              <a:t>(</a:t>
            </a:r>
            <a:r>
              <a:rPr lang="en-US" altLang="zh-CN" dirty="0">
                <a:solidFill>
                  <a:srgbClr val="FF0000"/>
                </a:solidFill>
                <a:latin typeface="Times New Roman" panose="02020603050405020304" pitchFamily="18" charset="0"/>
                <a:ea typeface="宋体" panose="02010600030101010101" pitchFamily="2" charset="-122"/>
                <a:sym typeface="+mn-ea"/>
              </a:rPr>
              <a:t>the inverse of substrate concentration</a:t>
            </a:r>
            <a:r>
              <a:rPr lang="en-US" altLang="zh-CN" dirty="0">
                <a:solidFill>
                  <a:schemeClr val="tx1"/>
                </a:solidFill>
                <a:latin typeface="Times New Roman" panose="02020603050405020304" pitchFamily="18" charset="0"/>
                <a:ea typeface="宋体" panose="02010600030101010101" pitchFamily="2" charset="-122"/>
                <a:sym typeface="+mn-ea"/>
              </a:rPr>
              <a:t>) and </a:t>
            </a:r>
            <a:r>
              <a:rPr lang="en-US" altLang="zh-CN" dirty="0">
                <a:solidFill>
                  <a:srgbClr val="FF0000"/>
                </a:solidFill>
                <a:latin typeface="Times New Roman" panose="02020603050405020304" pitchFamily="18" charset="0"/>
                <a:ea typeface="宋体" panose="02010600030101010101" pitchFamily="2" charset="-122"/>
                <a:sym typeface="+mn-ea"/>
              </a:rPr>
              <a:t>1/v </a:t>
            </a:r>
            <a:r>
              <a:rPr lang="en-US" altLang="zh-CN" dirty="0">
                <a:solidFill>
                  <a:schemeClr val="tx1"/>
                </a:solidFill>
                <a:latin typeface="Times New Roman" panose="02020603050405020304" pitchFamily="18" charset="0"/>
                <a:ea typeface="宋体" panose="02010600030101010101" pitchFamily="2" charset="-122"/>
                <a:sym typeface="+mn-ea"/>
              </a:rPr>
              <a:t>(</a:t>
            </a:r>
            <a:r>
              <a:rPr lang="en-US" altLang="zh-CN" dirty="0">
                <a:solidFill>
                  <a:srgbClr val="FF0000"/>
                </a:solidFill>
                <a:latin typeface="Times New Roman" panose="02020603050405020304" pitchFamily="18" charset="0"/>
                <a:ea typeface="宋体" panose="02010600030101010101" pitchFamily="2" charset="-122"/>
                <a:sym typeface="+mn-ea"/>
              </a:rPr>
              <a:t>the inverse of velocity</a:t>
            </a:r>
            <a:r>
              <a:rPr lang="en-US" altLang="zh-CN" dirty="0">
                <a:solidFill>
                  <a:schemeClr val="tx1"/>
                </a:solidFill>
                <a:latin typeface="Times New Roman" panose="02020603050405020304" pitchFamily="18" charset="0"/>
                <a:ea typeface="宋体" panose="02010600030101010101" pitchFamily="2" charset="-122"/>
                <a:sym typeface="+mn-ea"/>
              </a:rPr>
              <a:t>) respectively. </a:t>
            </a:r>
            <a:endParaRPr lang="zh-CN" altLang="en-US"/>
          </a:p>
        </p:txBody>
      </p:sp>
      <p:pic>
        <p:nvPicPr>
          <p:cNvPr id="37891" name="图片 1" descr="beb11cd5d51c197a9a7dfe152bcfbb34"/>
          <p:cNvPicPr>
            <a:picLocks noChangeAspect="1"/>
          </p:cNvPicPr>
          <p:nvPr/>
        </p:nvPicPr>
        <p:blipFill>
          <a:blip r:embed="rId1"/>
          <a:stretch>
            <a:fillRect/>
          </a:stretch>
        </p:blipFill>
        <p:spPr>
          <a:xfrm>
            <a:off x="396240" y="2672715"/>
            <a:ext cx="5330825" cy="869315"/>
          </a:xfrm>
          <a:prstGeom prst="rect">
            <a:avLst/>
          </a:prstGeom>
          <a:noFill/>
          <a:ln w="9525">
            <a:noFill/>
          </a:ln>
        </p:spPr>
      </p:pic>
      <p:pic>
        <p:nvPicPr>
          <p:cNvPr id="37892" name="图片 2" descr="lineweaver-burk-equation-225"/>
          <p:cNvPicPr>
            <a:picLocks noChangeAspect="1"/>
          </p:cNvPicPr>
          <p:nvPr/>
        </p:nvPicPr>
        <p:blipFill>
          <a:blip r:embed="rId2"/>
          <a:stretch>
            <a:fillRect/>
          </a:stretch>
        </p:blipFill>
        <p:spPr>
          <a:xfrm>
            <a:off x="6286818" y="2744153"/>
            <a:ext cx="2390775" cy="1089025"/>
          </a:xfrm>
          <a:prstGeom prst="rect">
            <a:avLst/>
          </a:prstGeom>
          <a:noFill/>
          <a:ln w="9525">
            <a:noFill/>
          </a:ln>
        </p:spPr>
      </p:pic>
      <p:pic>
        <p:nvPicPr>
          <p:cNvPr id="38914" name="图片 3"/>
          <p:cNvPicPr>
            <a:picLocks noChangeAspect="1"/>
          </p:cNvPicPr>
          <p:nvPr/>
        </p:nvPicPr>
        <p:blipFill>
          <a:blip r:embed="rId3"/>
          <a:stretch>
            <a:fillRect/>
          </a:stretch>
        </p:blipFill>
        <p:spPr>
          <a:xfrm>
            <a:off x="4305935" y="3926205"/>
            <a:ext cx="4371975" cy="2516505"/>
          </a:xfrm>
          <a:prstGeom prst="rect">
            <a:avLst/>
          </a:prstGeom>
          <a:noFill/>
          <a:ln w="9525">
            <a:noFill/>
          </a:ln>
        </p:spPr>
      </p:pic>
      <p:pic>
        <p:nvPicPr>
          <p:cNvPr id="33793" name="Picture 2"/>
          <p:cNvPicPr>
            <a:picLocks noGrp="1" noChangeAspect="1"/>
          </p:cNvPicPr>
          <p:nvPr/>
        </p:nvPicPr>
        <p:blipFill>
          <a:blip r:embed="rId4"/>
          <a:stretch>
            <a:fillRect/>
          </a:stretch>
        </p:blipFill>
        <p:spPr>
          <a:xfrm>
            <a:off x="395923" y="3581083"/>
            <a:ext cx="3749675" cy="2954337"/>
          </a:xfrm>
          <a:prstGeom prst="rect">
            <a:avLst/>
          </a:prstGeom>
        </p:spPr>
      </p:pic>
      <p:pic>
        <p:nvPicPr>
          <p:cNvPr id="34818" name="图片 2" descr="Scut13"/>
          <p:cNvPicPr>
            <a:picLocks noChangeAspect="1"/>
          </p:cNvPicPr>
          <p:nvPr/>
        </p:nvPicPr>
        <p:blipFill>
          <a:blip r:embed="rId5"/>
          <a:stretch>
            <a:fillRect/>
          </a:stretch>
        </p:blipFill>
        <p:spPr>
          <a:xfrm>
            <a:off x="2446655" y="1561465"/>
            <a:ext cx="1859280" cy="929640"/>
          </a:xfrm>
          <a:prstGeom prst="rect">
            <a:avLst/>
          </a:prstGeom>
          <a:noFill/>
          <a:ln w="9525">
            <a:noFill/>
          </a:ln>
        </p:spPr>
      </p:pic>
      <p:sp>
        <p:nvSpPr>
          <p:cNvPr id="37889" name="标题 1"/>
          <p:cNvSpPr>
            <a:spLocks noGrp="1"/>
          </p:cNvSpPr>
          <p:nvPr/>
        </p:nvSpPr>
        <p:spPr>
          <a:xfrm>
            <a:off x="268605" y="-42545"/>
            <a:ext cx="7772400" cy="742315"/>
          </a:xfrm>
          <a:prstGeom prst="rect">
            <a:avLst/>
          </a:prstGeom>
          <a:noFill/>
          <a:ln w="9525">
            <a:noFill/>
          </a:ln>
        </p:spPr>
        <p:txBody>
          <a:bodyPr vert="horz" wrap="square" lIns="91440" tIns="45720" rIns="91440" bIns="91440" anchor="b" anchorCtr="0"/>
          <a:lstStyle>
            <a:lvl1pPr marL="0" lvl="0" indent="0" algn="l" defTabSz="914400" rtl="0" eaLnBrk="1" fontAlgn="base" latinLnBrk="0" hangingPunct="1">
              <a:lnSpc>
                <a:spcPct val="100000"/>
              </a:lnSpc>
              <a:spcBef>
                <a:spcPct val="0"/>
              </a:spcBef>
              <a:spcAft>
                <a:spcPct val="0"/>
              </a:spcAft>
              <a:buNone/>
              <a:defRPr sz="2800" b="1" i="0" u="none" kern="1200" baseline="0">
                <a:solidFill>
                  <a:srgbClr val="10BC45"/>
                </a:solidFill>
                <a:latin typeface="+mj-lt"/>
                <a:ea typeface="+mj-ea"/>
                <a:cs typeface="+mj-cs"/>
              </a:defRPr>
            </a:lvl1pPr>
          </a:lstStyle>
          <a:p>
            <a:pPr eaLnBrk="1" hangingPunct="1"/>
            <a:r>
              <a:rPr lang="en-US" altLang="zh-CN" sz="3200" dirty="0">
                <a:latin typeface="Times New Roman" panose="02020603050405020304" pitchFamily="18" charset="0"/>
                <a:ea typeface="幼圆" panose="02010509060101010101" charset="-122"/>
              </a:rPr>
              <a:t>Double-reciprocal plot</a:t>
            </a:r>
            <a:r>
              <a:rPr lang="zh-CN" altLang="en-US" sz="3200" dirty="0">
                <a:latin typeface="Times New Roman" panose="02020603050405020304" pitchFamily="18" charset="0"/>
                <a:ea typeface="幼圆" panose="02010509060101010101" charset="-122"/>
              </a:rPr>
              <a:t>双倒数作图</a:t>
            </a:r>
            <a:endParaRPr lang="zh-CN" altLang="en-US" sz="3200" dirty="0">
              <a:latin typeface="Times New Roman" panose="02020603050405020304" pitchFamily="18" charset="0"/>
              <a:ea typeface="幼圆" panose="020105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xfrm>
            <a:off x="368300" y="274638"/>
            <a:ext cx="8318500" cy="1143000"/>
          </a:xfrm>
        </p:spPr>
        <p:txBody>
          <a:bodyPr vert="horz" wrap="square" lIns="91440" tIns="45720" rIns="91440" bIns="91440" anchor="b" anchorCtr="0"/>
          <a:p>
            <a:pPr eaLnBrk="1" hangingPunct="1"/>
            <a:r>
              <a:rPr lang="en-US" altLang="zh-CN" dirty="0">
                <a:latin typeface="Times New Roman" panose="02020603050405020304" pitchFamily="18" charset="0"/>
                <a:ea typeface="幼圆" panose="02010509060101010101" charset="-122"/>
                <a:sym typeface="+mn-ea"/>
              </a:rPr>
              <a:t>How can we find K</a:t>
            </a:r>
            <a:r>
              <a:rPr lang="en-US" altLang="zh-CN" baseline="-25000" dirty="0">
                <a:latin typeface="Times New Roman" panose="02020603050405020304" pitchFamily="18" charset="0"/>
                <a:ea typeface="幼圆" panose="02010509060101010101" charset="-122"/>
                <a:sym typeface="+mn-ea"/>
              </a:rPr>
              <a:t>m</a:t>
            </a:r>
            <a:r>
              <a:rPr lang="en-US" altLang="zh-CN" dirty="0">
                <a:latin typeface="Times New Roman" panose="02020603050405020304" pitchFamily="18" charset="0"/>
                <a:ea typeface="幼圆" panose="02010509060101010101" charset="-122"/>
                <a:sym typeface="+mn-ea"/>
              </a:rPr>
              <a:t> from a double-reciprocal plot? </a:t>
            </a:r>
            <a:endParaRPr lang="en-US" altLang="en-US" dirty="0">
              <a:ea typeface="幼圆" panose="02010509060101010101" charset="-122"/>
            </a:endParaRPr>
          </a:p>
        </p:txBody>
      </p:sp>
      <p:sp>
        <p:nvSpPr>
          <p:cNvPr id="48130" name="内容占位符 2"/>
          <p:cNvSpPr>
            <a:spLocks noGrp="1"/>
          </p:cNvSpPr>
          <p:nvPr>
            <p:ph sz="quarter" idx="1"/>
          </p:nvPr>
        </p:nvSpPr>
        <p:spPr>
          <a:xfrm>
            <a:off x="466725" y="1419225"/>
            <a:ext cx="8220075" cy="4600575"/>
          </a:xfrm>
        </p:spPr>
        <p:txBody>
          <a:bodyPr vert="horz" wrap="square" lIns="91440" tIns="45720" rIns="91440" bIns="45720" anchor="t" anchorCtr="0"/>
          <a:p>
            <a:pPr marL="0" indent="0" eaLnBrk="1" hangingPunct="1">
              <a:buClr>
                <a:schemeClr val="accent1"/>
              </a:buClr>
              <a:buSzPct val="85000"/>
              <a:buFont typeface="Wingdings 2" panose="05020102010507070707"/>
              <a:buNone/>
            </a:pPr>
            <a:endParaRPr lang="en-US" altLang="zh-CN" dirty="0">
              <a:latin typeface="Times New Roman" panose="02020603050405020304" pitchFamily="18" charset="0"/>
              <a:ea typeface="微软雅黑" panose="020B0503020204020204" charset="-122"/>
              <a:sym typeface="+mn-ea"/>
            </a:endParaRPr>
          </a:p>
          <a:p>
            <a:pPr marL="0" indent="0" eaLnBrk="1" hangingPunct="1">
              <a:buClr>
                <a:schemeClr val="accent1"/>
              </a:buClr>
              <a:buSzPct val="85000"/>
              <a:buFont typeface="Wingdings 2" panose="05020102010507070707"/>
              <a:buNone/>
            </a:pPr>
            <a:endParaRPr lang="en-US" altLang="zh-CN" dirty="0">
              <a:latin typeface="Times New Roman" panose="02020603050405020304" pitchFamily="18" charset="0"/>
              <a:ea typeface="微软雅黑" panose="020B0503020204020204" charset="-122"/>
              <a:sym typeface="+mn-ea"/>
            </a:endParaRPr>
          </a:p>
        </p:txBody>
      </p:sp>
      <p:pic>
        <p:nvPicPr>
          <p:cNvPr id="48131" name="图片 10" descr="lineweaver-burk-equation-double-reciprocal-plot-transformation-of-the-michaelis-menten-equation-n"/>
          <p:cNvPicPr>
            <a:picLocks noChangeAspect="1"/>
          </p:cNvPicPr>
          <p:nvPr/>
        </p:nvPicPr>
        <p:blipFill>
          <a:blip r:embed="rId1"/>
          <a:stretch>
            <a:fillRect/>
          </a:stretch>
        </p:blipFill>
        <p:spPr>
          <a:xfrm>
            <a:off x="1358900" y="1603375"/>
            <a:ext cx="6336665" cy="475107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内容占位符 2"/>
          <p:cNvSpPr>
            <a:spLocks noGrp="1"/>
          </p:cNvSpPr>
          <p:nvPr>
            <p:ph sz="quarter" idx="1"/>
          </p:nvPr>
        </p:nvSpPr>
        <p:spPr>
          <a:xfrm>
            <a:off x="238125" y="724218"/>
            <a:ext cx="8796338" cy="4659312"/>
          </a:xfrm>
        </p:spPr>
        <p:txBody>
          <a:bodyPr vert="horz" wrap="square" lIns="91440" tIns="45720" rIns="91440" bIns="45720" anchor="t" anchorCtr="0"/>
          <a:p>
            <a:pPr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The point where </a:t>
            </a:r>
            <a:r>
              <a:rPr lang="en-US" altLang="zh-CN" sz="2800" dirty="0">
                <a:solidFill>
                  <a:srgbClr val="FF0000"/>
                </a:solidFill>
                <a:latin typeface="Times New Roman" panose="02020603050405020304" pitchFamily="18" charset="0"/>
                <a:ea typeface="宋体" panose="02010600030101010101" pitchFamily="2" charset="-122"/>
              </a:rPr>
              <a:t>the line of the graph intersects the </a:t>
            </a:r>
            <a:r>
              <a:rPr lang="en-US" altLang="zh-CN" sz="2800" i="1" dirty="0">
                <a:solidFill>
                  <a:srgbClr val="FF0000"/>
                </a:solidFill>
                <a:latin typeface="Times New Roman" panose="02020603050405020304" pitchFamily="18" charset="0"/>
                <a:ea typeface="宋体" panose="02010600030101010101" pitchFamily="2" charset="-122"/>
              </a:rPr>
              <a:t>x</a:t>
            </a:r>
            <a:r>
              <a:rPr lang="en-US" altLang="zh-CN" sz="2800" dirty="0">
                <a:solidFill>
                  <a:srgbClr val="FF0000"/>
                </a:solidFill>
                <a:latin typeface="Times New Roman" panose="02020603050405020304" pitchFamily="18" charset="0"/>
                <a:ea typeface="宋体" panose="02010600030101010101" pitchFamily="2" charset="-122"/>
              </a:rPr>
              <a:t>-axis </a:t>
            </a:r>
            <a:r>
              <a:rPr lang="en-US" altLang="zh-CN" sz="2800" dirty="0">
                <a:latin typeface="Times New Roman" panose="02020603050405020304" pitchFamily="18" charset="0"/>
                <a:ea typeface="宋体" panose="02010600030101010101" pitchFamily="2" charset="-122"/>
              </a:rPr>
              <a:t>is </a:t>
            </a:r>
            <a:r>
              <a:rPr lang="en-US" altLang="zh-CN" sz="2800" dirty="0">
                <a:highlight>
                  <a:srgbClr val="FFFF00"/>
                </a:highlight>
                <a:latin typeface="Times New Roman" panose="02020603050405020304" pitchFamily="18" charset="0"/>
                <a:ea typeface="宋体" panose="02010600030101010101" pitchFamily="2" charset="-122"/>
              </a:rPr>
              <a:t>-1/K</a:t>
            </a:r>
            <a:r>
              <a:rPr lang="en-US" altLang="zh-CN" sz="2800" baseline="-25000" dirty="0">
                <a:highlight>
                  <a:srgbClr val="FFFF00"/>
                </a:highlight>
                <a:latin typeface="Times New Roman" panose="02020603050405020304" pitchFamily="18" charset="0"/>
                <a:ea typeface="宋体" panose="02010600030101010101" pitchFamily="2" charset="-122"/>
              </a:rPr>
              <a:t>m</a:t>
            </a:r>
            <a:r>
              <a:rPr lang="en-US" altLang="zh-CN" sz="2800" dirty="0">
                <a:latin typeface="Times New Roman" panose="02020603050405020304" pitchFamily="18" charset="0"/>
                <a:ea typeface="宋体" panose="02010600030101010101" pitchFamily="2" charset="-122"/>
              </a:rPr>
              <a:t> (note that it is in the negative region of the </a:t>
            </a:r>
            <a:r>
              <a:rPr lang="en-US" altLang="zh-CN" sz="2800" i="1" dirty="0">
                <a:latin typeface="Times New Roman" panose="02020603050405020304" pitchFamily="18" charset="0"/>
                <a:ea typeface="宋体" panose="02010600030101010101" pitchFamily="2" charset="-122"/>
              </a:rPr>
              <a:t>x</a:t>
            </a:r>
            <a:r>
              <a:rPr lang="en-US" altLang="zh-CN" sz="2800" dirty="0">
                <a:latin typeface="Times New Roman" panose="02020603050405020304" pitchFamily="18" charset="0"/>
                <a:ea typeface="宋体" panose="02010600030101010101" pitchFamily="2" charset="-122"/>
              </a:rPr>
              <a:t>-axis). </a:t>
            </a:r>
            <a:endParaRPr lang="en-US" altLang="zh-CN" sz="2800" dirty="0">
              <a:latin typeface="Times New Roman" panose="02020603050405020304" pitchFamily="18" charset="0"/>
              <a:ea typeface="宋体" panose="02010600030101010101" pitchFamily="2" charset="-122"/>
            </a:endParaRPr>
          </a:p>
          <a:p>
            <a:pPr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From the value for -1/K</a:t>
            </a:r>
            <a:r>
              <a:rPr lang="en-US" altLang="zh-CN" sz="2800" baseline="-25000" dirty="0">
                <a:latin typeface="Times New Roman" panose="02020603050405020304" pitchFamily="18" charset="0"/>
                <a:ea typeface="宋体" panose="02010600030101010101" pitchFamily="2" charset="-122"/>
              </a:rPr>
              <a:t>m</a:t>
            </a:r>
            <a:r>
              <a:rPr lang="en-US" altLang="zh-CN" sz="2800" dirty="0">
                <a:latin typeface="Times New Roman" panose="02020603050405020304" pitchFamily="18" charset="0"/>
                <a:ea typeface="宋体" panose="02010600030101010101" pitchFamily="2" charset="-122"/>
              </a:rPr>
              <a:t>, we can calculate K</a:t>
            </a:r>
            <a:r>
              <a:rPr lang="en-US" altLang="zh-CN" sz="2800" baseline="-25000" dirty="0">
                <a:latin typeface="Times New Roman" panose="02020603050405020304" pitchFamily="18" charset="0"/>
                <a:ea typeface="宋体" panose="02010600030101010101" pitchFamily="2" charset="-122"/>
              </a:rPr>
              <a:t>m</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eaLnBrk="1" hangingPunct="1">
              <a:buClr>
                <a:schemeClr val="accent1"/>
              </a:buClr>
              <a:buSzPct val="85000"/>
              <a:buFont typeface="Wingdings" panose="05000000000000000000" pitchFamily="2" charset="2"/>
              <a:buChar char="Ø"/>
            </a:pPr>
            <a:r>
              <a:rPr lang="en-US" altLang="zh-CN" sz="2800" dirty="0">
                <a:latin typeface="Times New Roman" panose="02020603050405020304" pitchFamily="18" charset="0"/>
                <a:ea typeface="宋体" panose="02010600030101010101" pitchFamily="2" charset="-122"/>
              </a:rPr>
              <a:t>The value of K</a:t>
            </a:r>
            <a:r>
              <a:rPr lang="en-US" altLang="zh-CN" sz="2800" baseline="-25000" dirty="0">
                <a:latin typeface="Times New Roman" panose="02020603050405020304" pitchFamily="18" charset="0"/>
                <a:ea typeface="宋体" panose="02010600030101010101" pitchFamily="2" charset="-122"/>
              </a:rPr>
              <a:t>m</a:t>
            </a:r>
            <a:r>
              <a:rPr lang="en-US" altLang="zh-CN" sz="2800" dirty="0">
                <a:latin typeface="Times New Roman" panose="02020603050405020304" pitchFamily="18" charset="0"/>
                <a:ea typeface="宋体" panose="02010600030101010101" pitchFamily="2" charset="-122"/>
              </a:rPr>
              <a:t> depending on a number of factors:</a:t>
            </a:r>
            <a:endParaRPr lang="en-US" altLang="zh-CN" sz="2800" dirty="0">
              <a:latin typeface="Times New Roman" panose="02020603050405020304" pitchFamily="18" charset="0"/>
              <a:ea typeface="宋体" panose="02010600030101010101" pitchFamily="2" charset="-122"/>
            </a:endParaRPr>
          </a:p>
          <a:p>
            <a:pPr eaLnBrk="1" hangingPunct="1">
              <a:buClr>
                <a:schemeClr val="accent1"/>
              </a:buClr>
              <a:buSzPct val="850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Identity of the substrate</a:t>
            </a:r>
            <a:endParaRPr lang="en-US" altLang="zh-CN" sz="2800" dirty="0">
              <a:latin typeface="Times New Roman" panose="02020603050405020304" pitchFamily="18" charset="0"/>
              <a:ea typeface="宋体" panose="02010600030101010101" pitchFamily="2" charset="-122"/>
            </a:endParaRPr>
          </a:p>
          <a:p>
            <a:pPr eaLnBrk="1" hangingPunct="1">
              <a:buClr>
                <a:schemeClr val="accent1"/>
              </a:buClr>
              <a:buSzPct val="850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Temperature, pH, </a:t>
            </a:r>
            <a:endParaRPr lang="en-US" altLang="zh-CN" sz="2800" dirty="0">
              <a:latin typeface="Times New Roman" panose="02020603050405020304" pitchFamily="18" charset="0"/>
              <a:ea typeface="宋体" panose="02010600030101010101" pitchFamily="2" charset="-122"/>
            </a:endParaRPr>
          </a:p>
          <a:p>
            <a:pPr eaLnBrk="1" hangingPunct="1">
              <a:buClr>
                <a:schemeClr val="accent1"/>
              </a:buClr>
              <a:buSzPct val="850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rPr>
              <a:t>Presence of particular ions, overall ion concentration, and the presence of poisons, pollutants or</a:t>
            </a:r>
            <a:r>
              <a:rPr lang="en-US" altLang="zh-CN" sz="2800" dirty="0">
                <a:highlight>
                  <a:srgbClr val="FFFF00"/>
                </a:highlight>
                <a:latin typeface="Times New Roman" panose="02020603050405020304" pitchFamily="18" charset="0"/>
                <a:ea typeface="宋体" panose="02010600030101010101" pitchFamily="2" charset="-122"/>
              </a:rPr>
              <a:t> inhibitors</a:t>
            </a:r>
            <a:r>
              <a:rPr lang="en-US" altLang="zh-CN" sz="2800" dirty="0">
                <a:latin typeface="Times New Roman" panose="02020603050405020304" pitchFamily="18" charset="0"/>
                <a:ea typeface="宋体" panose="02010600030101010101" pitchFamily="2" charset="-122"/>
              </a:rPr>
              <a:t>. </a:t>
            </a:r>
            <a:br>
              <a:rPr lang="en-US" altLang="zh-CN" sz="2800" dirty="0">
                <a:ea typeface="宋体" panose="02010600030101010101" pitchFamily="2" charset="-122"/>
              </a:rPr>
            </a:br>
            <a:br>
              <a:rPr lang="en-US" altLang="zh-CN" sz="2800" dirty="0">
                <a:ea typeface="宋体" panose="02010600030101010101" pitchFamily="2" charset="-122"/>
              </a:rPr>
            </a:br>
            <a:br>
              <a:rPr lang="en-US" altLang="zh-CN" sz="2800" dirty="0">
                <a:ea typeface="宋体" panose="02010600030101010101" pitchFamily="2" charset="-122"/>
              </a:rPr>
            </a:br>
            <a:br>
              <a:rPr lang="en-US" altLang="zh-CN" sz="2800" dirty="0">
                <a:latin typeface="Times New Roman" panose="02020603050405020304" pitchFamily="18" charset="0"/>
                <a:ea typeface="宋体" panose="02010600030101010101" pitchFamily="2" charset="-122"/>
              </a:rPr>
            </a:br>
            <a:br>
              <a:rPr lang="en-US" altLang="zh-CN" sz="2800" dirty="0">
                <a:latin typeface="Times New Roman" panose="02020603050405020304" pitchFamily="18" charset="0"/>
                <a:ea typeface="宋体" panose="02010600030101010101" pitchFamily="2" charset="-122"/>
              </a:rPr>
            </a:b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4610" y="175260"/>
            <a:ext cx="8278495" cy="645160"/>
          </a:xfrm>
          <a:prstGeom prst="rect">
            <a:avLst/>
          </a:prstGeom>
          <a:noFill/>
        </p:spPr>
        <p:txBody>
          <a:bodyPr wrap="square" rtlCol="0" anchor="t">
            <a:spAutoFit/>
          </a:bodyPr>
          <a:p>
            <a:r>
              <a:rPr lang="zh-CN" altLang="en-US" sz="1800"/>
              <a:t>Based on the Reaction Velocity vs. Substrate Concentration graph below, identify the Vmax for this reaction.</a:t>
            </a:r>
            <a:endParaRPr lang="zh-CN" altLang="en-US" sz="1800"/>
          </a:p>
        </p:txBody>
      </p:sp>
      <p:pic>
        <p:nvPicPr>
          <p:cNvPr id="8" name="图片 7"/>
          <p:cNvPicPr>
            <a:picLocks noChangeAspect="1"/>
          </p:cNvPicPr>
          <p:nvPr/>
        </p:nvPicPr>
        <p:blipFill>
          <a:blip r:embed="rId1"/>
          <a:stretch>
            <a:fillRect/>
          </a:stretch>
        </p:blipFill>
        <p:spPr>
          <a:xfrm>
            <a:off x="504825" y="893445"/>
            <a:ext cx="5641340" cy="5071110"/>
          </a:xfrm>
          <a:prstGeom prst="rect">
            <a:avLst/>
          </a:prstGeom>
        </p:spPr>
      </p:pic>
      <p:sp>
        <p:nvSpPr>
          <p:cNvPr id="9" name="文本框 8"/>
          <p:cNvSpPr txBox="1"/>
          <p:nvPr/>
        </p:nvSpPr>
        <p:spPr>
          <a:xfrm>
            <a:off x="5883275" y="1457325"/>
            <a:ext cx="4572000" cy="2857500"/>
          </a:xfrm>
          <a:prstGeom prst="rect">
            <a:avLst/>
          </a:prstGeom>
          <a:noFill/>
        </p:spPr>
        <p:txBody>
          <a:bodyPr wrap="square" rtlCol="0" anchor="t">
            <a:spAutoFit/>
          </a:bodyPr>
          <a:p>
            <a:pPr marL="457200" indent="-457200">
              <a:buFont typeface="+mj-lt"/>
              <a:buAutoNum type="alphaUcPeriod"/>
            </a:pPr>
            <a:r>
              <a:rPr lang="zh-CN" altLang="en-US" sz="1800"/>
              <a:t>9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18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40 mol dm^-3</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2 mol dm^-3</a:t>
            </a:r>
            <a:endParaRPr lang="zh-CN" altLang="en-US"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346075" y="603250"/>
            <a:ext cx="8451850" cy="645160"/>
          </a:xfrm>
          <a:prstGeom prst="rect">
            <a:avLst/>
          </a:prstGeom>
          <a:noFill/>
        </p:spPr>
        <p:txBody>
          <a:bodyPr wrap="square" rtlCol="0" anchor="t">
            <a:spAutoFit/>
          </a:bodyPr>
          <a:p>
            <a:r>
              <a:rPr lang="zh-CN" altLang="en-US" sz="1800"/>
              <a:t>The graph below depicts Reaction Velocity vs. Substrate Concentration, identify the Km for this reaction.</a:t>
            </a:r>
            <a:endParaRPr lang="zh-CN" altLang="en-US" sz="1800"/>
          </a:p>
        </p:txBody>
      </p:sp>
      <p:pic>
        <p:nvPicPr>
          <p:cNvPr id="6" name="图片 5"/>
          <p:cNvPicPr>
            <a:picLocks noChangeAspect="1"/>
          </p:cNvPicPr>
          <p:nvPr/>
        </p:nvPicPr>
        <p:blipFill>
          <a:blip r:embed="rId1"/>
          <a:stretch>
            <a:fillRect/>
          </a:stretch>
        </p:blipFill>
        <p:spPr>
          <a:xfrm>
            <a:off x="346075" y="1612265"/>
            <a:ext cx="5273040" cy="4434840"/>
          </a:xfrm>
          <a:prstGeom prst="rect">
            <a:avLst/>
          </a:prstGeom>
        </p:spPr>
      </p:pic>
      <p:sp>
        <p:nvSpPr>
          <p:cNvPr id="7" name="文本框 6"/>
          <p:cNvSpPr txBox="1"/>
          <p:nvPr/>
        </p:nvSpPr>
        <p:spPr>
          <a:xfrm>
            <a:off x="5537835" y="2000250"/>
            <a:ext cx="4572000" cy="2857500"/>
          </a:xfrm>
          <a:prstGeom prst="rect">
            <a:avLst/>
          </a:prstGeom>
          <a:noFill/>
        </p:spPr>
        <p:txBody>
          <a:bodyPr wrap="square" rtlCol="0" anchor="t">
            <a:spAutoFit/>
          </a:bodyPr>
          <a:p>
            <a:pPr marL="457200" indent="-457200">
              <a:buFont typeface="+mj-lt"/>
              <a:buAutoNum type="alphaUcPeriod"/>
            </a:pPr>
            <a:r>
              <a:rPr lang="zh-CN" altLang="en-US" sz="1800"/>
              <a:t>6 mol dm^-3</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40 mol dm^-3</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8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16 mmol/s</a:t>
            </a:r>
            <a:endParaRPr lang="zh-CN" altLang="en-US"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222250" y="1621790"/>
            <a:ext cx="6085205" cy="4738370"/>
          </a:xfrm>
          <a:prstGeom prst="rect">
            <a:avLst/>
          </a:prstGeom>
        </p:spPr>
      </p:pic>
      <p:sp>
        <p:nvSpPr>
          <p:cNvPr id="5" name="文本框 4"/>
          <p:cNvSpPr txBox="1"/>
          <p:nvPr/>
        </p:nvSpPr>
        <p:spPr>
          <a:xfrm>
            <a:off x="392430" y="731520"/>
            <a:ext cx="8159750" cy="1059815"/>
          </a:xfrm>
          <a:prstGeom prst="rect">
            <a:avLst/>
          </a:prstGeom>
          <a:noFill/>
        </p:spPr>
        <p:txBody>
          <a:bodyPr wrap="square" rtlCol="0" anchor="t">
            <a:spAutoFit/>
          </a:bodyPr>
          <a:p>
            <a:r>
              <a:rPr lang="zh-CN" altLang="en-US" sz="1800"/>
              <a:t>Based on the Reaction Velocity vs. Substrate Concentration graph below, select the correct statements.</a:t>
            </a:r>
            <a:endParaRPr lang="zh-CN" altLang="en-US" sz="1800"/>
          </a:p>
          <a:p>
            <a:endParaRPr lang="zh-CN" altLang="en-US" sz="1800"/>
          </a:p>
        </p:txBody>
      </p:sp>
      <p:sp>
        <p:nvSpPr>
          <p:cNvPr id="6" name="文本框 5"/>
          <p:cNvSpPr txBox="1"/>
          <p:nvPr/>
        </p:nvSpPr>
        <p:spPr>
          <a:xfrm>
            <a:off x="5446395" y="2263140"/>
            <a:ext cx="3425190" cy="2028825"/>
          </a:xfrm>
          <a:prstGeom prst="rect">
            <a:avLst/>
          </a:prstGeom>
          <a:noFill/>
        </p:spPr>
        <p:txBody>
          <a:bodyPr wrap="square" rtlCol="0">
            <a:spAutoFit/>
          </a:bodyPr>
          <a:p>
            <a:r>
              <a:rPr lang="zh-CN" altLang="en-US" sz="1800">
                <a:sym typeface="+mn-ea"/>
              </a:rPr>
              <a:t>1. Vmax of the reaction is 36 mmol/s</a:t>
            </a:r>
            <a:endParaRPr lang="zh-CN" altLang="en-US" sz="1800"/>
          </a:p>
          <a:p>
            <a:r>
              <a:rPr lang="zh-CN" altLang="en-US" sz="1800">
                <a:sym typeface="+mn-ea"/>
              </a:rPr>
              <a:t>2. Km of the reaction is 0.4 mol dm^-3</a:t>
            </a:r>
            <a:endParaRPr lang="zh-CN" altLang="en-US" sz="1800"/>
          </a:p>
          <a:p>
            <a:r>
              <a:rPr lang="zh-CN" altLang="en-US" sz="1800">
                <a:sym typeface="+mn-ea"/>
              </a:rPr>
              <a:t>3. Km is the value on x-axis that intercepts with Vmax</a:t>
            </a:r>
            <a:endParaRPr lang="zh-CN" altLang="en-US"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503555" y="1525905"/>
            <a:ext cx="4876800" cy="4152900"/>
          </a:xfrm>
          <a:prstGeom prst="rect">
            <a:avLst/>
          </a:prstGeom>
        </p:spPr>
      </p:pic>
      <p:sp>
        <p:nvSpPr>
          <p:cNvPr id="5" name="文本框 4"/>
          <p:cNvSpPr txBox="1"/>
          <p:nvPr/>
        </p:nvSpPr>
        <p:spPr>
          <a:xfrm>
            <a:off x="222250" y="495300"/>
            <a:ext cx="8579485" cy="706755"/>
          </a:xfrm>
          <a:prstGeom prst="rect">
            <a:avLst/>
          </a:prstGeom>
          <a:noFill/>
        </p:spPr>
        <p:txBody>
          <a:bodyPr wrap="square" rtlCol="0" anchor="t">
            <a:spAutoFit/>
          </a:bodyPr>
          <a:p>
            <a:r>
              <a:rPr lang="zh-CN" altLang="en-US" sz="2000"/>
              <a:t>Based on Lineweaver-Burk plot below, identify Km(mol/dm^3) and Vmax(mmol/s) of the reaction</a:t>
            </a:r>
            <a:endParaRPr lang="zh-CN" altLang="en-US" sz="2000"/>
          </a:p>
        </p:txBody>
      </p:sp>
      <p:sp>
        <p:nvSpPr>
          <p:cNvPr id="6" name="文本框 5"/>
          <p:cNvSpPr txBox="1"/>
          <p:nvPr/>
        </p:nvSpPr>
        <p:spPr>
          <a:xfrm>
            <a:off x="4775835" y="1589405"/>
            <a:ext cx="4572000" cy="2857500"/>
          </a:xfrm>
          <a:prstGeom prst="rect">
            <a:avLst/>
          </a:prstGeom>
          <a:noFill/>
        </p:spPr>
        <p:txBody>
          <a:bodyPr wrap="square" rtlCol="0" anchor="t">
            <a:spAutoFit/>
          </a:bodyPr>
          <a:p>
            <a:pPr marL="342900" indent="-342900">
              <a:buFont typeface="+mj-lt"/>
              <a:buAutoNum type="alphaUcPeriod"/>
            </a:pPr>
            <a:r>
              <a:rPr lang="zh-CN" altLang="en-US" sz="1800"/>
              <a:t>18 mol/dm^3 ; 7 mmol/s</a:t>
            </a:r>
            <a:endParaRPr lang="zh-CN" altLang="en-US" sz="1800"/>
          </a:p>
          <a:p>
            <a:pPr marL="342900" indent="-342900">
              <a:buFont typeface="+mj-lt"/>
              <a:buAutoNum type="alphaUcPeriod"/>
            </a:pPr>
            <a:endParaRPr lang="zh-CN" altLang="en-US" sz="1800"/>
          </a:p>
          <a:p>
            <a:pPr marL="342900" indent="-342900">
              <a:buFont typeface="+mj-lt"/>
              <a:buAutoNum type="alphaUcPeriod"/>
            </a:pPr>
            <a:r>
              <a:rPr lang="zh-CN" altLang="en-US" sz="1800"/>
              <a:t>1/7 mol/dm^3 ; 1/18 mmol/s</a:t>
            </a:r>
            <a:endParaRPr lang="zh-CN" altLang="en-US" sz="1800"/>
          </a:p>
          <a:p>
            <a:pPr marL="342900" indent="-342900">
              <a:buFont typeface="+mj-lt"/>
              <a:buAutoNum type="alphaUcPeriod"/>
            </a:pPr>
            <a:endParaRPr lang="zh-CN" altLang="en-US" sz="1800"/>
          </a:p>
          <a:p>
            <a:pPr marL="342900" indent="-342900">
              <a:buFont typeface="+mj-lt"/>
              <a:buAutoNum type="alphaUcPeriod"/>
            </a:pPr>
            <a:r>
              <a:rPr lang="zh-CN" altLang="en-US" sz="1800"/>
              <a:t>1/18 mol/dm^3 ; 1/7 mmol/s</a:t>
            </a:r>
            <a:endParaRPr lang="zh-CN" altLang="en-US" sz="1800"/>
          </a:p>
          <a:p>
            <a:pPr marL="342900" indent="-342900">
              <a:buFont typeface="+mj-lt"/>
              <a:buAutoNum type="alphaUcPeriod"/>
            </a:pPr>
            <a:endParaRPr lang="zh-CN" altLang="en-US" sz="1800"/>
          </a:p>
          <a:p>
            <a:pPr marL="342900" indent="-342900">
              <a:buFont typeface="+mj-lt"/>
              <a:buAutoNum type="alphaUcPeriod"/>
            </a:pPr>
            <a:r>
              <a:rPr lang="zh-CN" altLang="en-US" sz="1800"/>
              <a:t>7 mol/dm^3 ; 18 mmol/s</a:t>
            </a:r>
            <a:endParaRPr lang="zh-CN" altLang="en-US"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xfrm>
            <a:off x="180975" y="274638"/>
            <a:ext cx="8505825" cy="1143000"/>
          </a:xfrm>
        </p:spPr>
        <p:txBody>
          <a:bodyPr vert="horz" wrap="square" lIns="91440" tIns="45720" rIns="91440" bIns="91440" anchor="b" anchorCtr="0"/>
          <a:p>
            <a:pPr eaLnBrk="1" hangingPunct="1"/>
            <a:r>
              <a:rPr lang="en-US" altLang="zh-CN" dirty="0">
                <a:latin typeface="Times New Roman" panose="02020603050405020304" pitchFamily="18" charset="0"/>
                <a:ea typeface="宋体" panose="02010600030101010101" pitchFamily="2" charset="-122"/>
              </a:rPr>
              <a:t>Exercise</a:t>
            </a:r>
            <a:endParaRPr lang="en-US" altLang="zh-CN" dirty="0">
              <a:latin typeface="Times New Roman" panose="02020603050405020304" pitchFamily="18" charset="0"/>
              <a:ea typeface="宋体" panose="02010600030101010101" pitchFamily="2" charset="-122"/>
            </a:endParaRPr>
          </a:p>
        </p:txBody>
      </p:sp>
      <p:sp>
        <p:nvSpPr>
          <p:cNvPr id="51202" name="内容占位符 2"/>
          <p:cNvSpPr>
            <a:spLocks noGrp="1"/>
          </p:cNvSpPr>
          <p:nvPr>
            <p:ph sz="quarter" idx="1"/>
          </p:nvPr>
        </p:nvSpPr>
        <p:spPr>
          <a:xfrm>
            <a:off x="381000" y="1417638"/>
            <a:ext cx="8629650" cy="4602162"/>
          </a:xfrm>
        </p:spPr>
        <p:txBody>
          <a:bodyPr vert="horz" wrap="square" lIns="91440" tIns="45720" rIns="91440" bIns="45720" anchor="t" anchorCtr="0"/>
          <a:p>
            <a:pPr eaLnBrk="1" hangingPunct="1">
              <a:buClr>
                <a:schemeClr val="accent1"/>
              </a:buClr>
              <a:buSzPct val="85000"/>
              <a:buFont typeface="Wingdings" panose="05000000000000000000" pitchFamily="2" charset="2"/>
              <a:buChar char="u"/>
            </a:pPr>
            <a:r>
              <a:rPr lang="zh-CN" altLang="en-US" sz="2800" dirty="0">
                <a:latin typeface="Times New Roman" panose="02020603050405020304" pitchFamily="18" charset="0"/>
                <a:ea typeface="宋体" panose="02010600030101010101" pitchFamily="2" charset="-122"/>
              </a:rPr>
              <a:t>Two inhibitors of the same enzyme, inhibitor A and inhibitor B, were investigated to discover if they were competitive or non-competitive. In order to do this, the rate of reaction of the enzyme was measured at di</a:t>
            </a:r>
            <a:r>
              <a:rPr lang="en-US" altLang="zh-CN" sz="2800" dirty="0">
                <a:latin typeface="Times New Roman" panose="02020603050405020304" pitchFamily="18" charset="0"/>
                <a:ea typeface="宋体" panose="02010600030101010101" pitchFamily="2" charset="-122"/>
              </a:rPr>
              <a:t>ff</a:t>
            </a:r>
            <a:r>
              <a:rPr lang="zh-CN" altLang="en-US" sz="2800" dirty="0">
                <a:latin typeface="Times New Roman" panose="02020603050405020304" pitchFamily="18" charset="0"/>
                <a:ea typeface="宋体" panose="02010600030101010101" pitchFamily="2" charset="-122"/>
              </a:rPr>
              <a:t>erent concentrations of substrate without inhibitor, with inhibitor A and with inhibitor B. Graphs of the data were plotted as shown on the next page. The graphs showed that one inhibitor was competitive and the other non-competitive.</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内容占位符 3"/>
          <p:cNvPicPr>
            <a:picLocks noGrp="1" noChangeAspect="1"/>
          </p:cNvPicPr>
          <p:nvPr>
            <p:ph sz="quarter" idx="1"/>
          </p:nvPr>
        </p:nvPicPr>
        <p:blipFill>
          <a:blip r:embed="rId1"/>
          <a:stretch>
            <a:fillRect/>
          </a:stretch>
        </p:blipFill>
        <p:spPr>
          <a:xfrm>
            <a:off x="1400175" y="174625"/>
            <a:ext cx="6148070" cy="3115310"/>
          </a:xfrm>
        </p:spPr>
      </p:pic>
      <p:sp>
        <p:nvSpPr>
          <p:cNvPr id="52226" name="文本框 4"/>
          <p:cNvSpPr txBox="1"/>
          <p:nvPr/>
        </p:nvSpPr>
        <p:spPr>
          <a:xfrm>
            <a:off x="282575" y="3495040"/>
            <a:ext cx="8705850" cy="2397760"/>
          </a:xfrm>
          <a:prstGeom prst="rect">
            <a:avLst/>
          </a:prstGeom>
          <a:noFill/>
          <a:ln w="9525">
            <a:noFill/>
          </a:ln>
        </p:spPr>
        <p:txBody>
          <a:bodyPr wrap="square" anchor="t" anchorCtr="0">
            <a:spAutoFit/>
          </a:bodyPr>
          <a:p>
            <a:r>
              <a:rPr lang="en-US" altLang="zh-CN" sz="2000" dirty="0">
                <a:cs typeface="Arial" panose="020B0604020202020204" pitchFamily="34" charset="0"/>
              </a:rPr>
              <a:t>1.</a:t>
            </a:r>
            <a:r>
              <a:rPr lang="zh-CN" altLang="en-US" sz="2000" dirty="0">
                <a:cs typeface="Arial" panose="020B0604020202020204" pitchFamily="34" charset="0"/>
              </a:rPr>
              <a:t> Label the graph for ‘no inhibitor’ to show the position of V</a:t>
            </a:r>
            <a:r>
              <a:rPr lang="zh-CN" altLang="en-US" sz="2000" baseline="-25000" dirty="0">
                <a:cs typeface="Arial" panose="020B0604020202020204" pitchFamily="34" charset="0"/>
              </a:rPr>
              <a:t>max</a:t>
            </a:r>
            <a:r>
              <a:rPr lang="zh-CN" altLang="en-US" sz="2000" dirty="0">
                <a:cs typeface="Arial" panose="020B0604020202020204" pitchFamily="34" charset="0"/>
              </a:rPr>
              <a:t>, ½V</a:t>
            </a:r>
            <a:r>
              <a:rPr lang="zh-CN" altLang="en-US" sz="2000" baseline="-25000" dirty="0">
                <a:cs typeface="Arial" panose="020B0604020202020204" pitchFamily="34" charset="0"/>
              </a:rPr>
              <a:t>max</a:t>
            </a:r>
            <a:r>
              <a:rPr lang="zh-CN" altLang="en-US" sz="2000" dirty="0">
                <a:cs typeface="Arial" panose="020B0604020202020204" pitchFamily="34" charset="0"/>
              </a:rPr>
              <a:t> and K</a:t>
            </a:r>
            <a:r>
              <a:rPr lang="zh-CN" altLang="en-US" sz="2000" baseline="-25000" dirty="0">
                <a:cs typeface="Arial" panose="020B0604020202020204" pitchFamily="34" charset="0"/>
              </a:rPr>
              <a:t>m</a:t>
            </a:r>
            <a:r>
              <a:rPr lang="zh-CN" altLang="en-US" sz="2000" dirty="0">
                <a:cs typeface="Arial" panose="020B0604020202020204" pitchFamily="34" charset="0"/>
              </a:rPr>
              <a:t>.  </a:t>
            </a:r>
            <a:endParaRPr lang="zh-CN" altLang="en-US" sz="2000" dirty="0">
              <a:cs typeface="Arial" panose="020B0604020202020204" pitchFamily="34" charset="0"/>
            </a:endParaRPr>
          </a:p>
          <a:p>
            <a:r>
              <a:rPr lang="en-US" altLang="zh-CN" sz="2000" dirty="0">
                <a:cs typeface="Arial" panose="020B0604020202020204" pitchFamily="34" charset="0"/>
              </a:rPr>
              <a:t>2.</a:t>
            </a:r>
            <a:r>
              <a:rPr lang="zh-CN" altLang="en-US" sz="2000" dirty="0">
                <a:cs typeface="Arial" panose="020B0604020202020204" pitchFamily="34" charset="0"/>
              </a:rPr>
              <a:t>State the e</a:t>
            </a:r>
            <a:r>
              <a:rPr lang="en-US" altLang="zh-CN" sz="2000" dirty="0">
                <a:cs typeface="Arial" panose="020B0604020202020204" pitchFamily="34" charset="0"/>
              </a:rPr>
              <a:t>ff</a:t>
            </a:r>
            <a:r>
              <a:rPr lang="zh-CN" altLang="en-US" sz="2000" dirty="0">
                <a:cs typeface="Arial" panose="020B0604020202020204" pitchFamily="34" charset="0"/>
              </a:rPr>
              <a:t>ect that inhibitor A had on V </a:t>
            </a:r>
            <a:r>
              <a:rPr lang="zh-CN" altLang="en-US" sz="2000" baseline="-25000" dirty="0">
                <a:cs typeface="Arial" panose="020B0604020202020204" pitchFamily="34" charset="0"/>
              </a:rPr>
              <a:t>max</a:t>
            </a:r>
            <a:r>
              <a:rPr lang="zh-CN" altLang="en-US" sz="2000" dirty="0">
                <a:cs typeface="Arial" panose="020B0604020202020204" pitchFamily="34" charset="0"/>
              </a:rPr>
              <a:t> and K</a:t>
            </a:r>
            <a:r>
              <a:rPr lang="zh-CN" altLang="en-US" sz="2000" baseline="-25000" dirty="0">
                <a:cs typeface="Arial" panose="020B0604020202020204" pitchFamily="34" charset="0"/>
              </a:rPr>
              <a:t>m</a:t>
            </a:r>
            <a:r>
              <a:rPr lang="zh-CN" altLang="en-US" sz="2000" dirty="0">
                <a:cs typeface="Arial" panose="020B0604020202020204" pitchFamily="34" charset="0"/>
              </a:rPr>
              <a:t> of the enzyme. </a:t>
            </a:r>
            <a:endParaRPr lang="zh-CN" altLang="en-US" sz="2000" dirty="0">
              <a:cs typeface="Arial" panose="020B0604020202020204" pitchFamily="34" charset="0"/>
            </a:endParaRPr>
          </a:p>
          <a:p>
            <a:r>
              <a:rPr lang="en-US" altLang="zh-CN" sz="2000" dirty="0">
                <a:cs typeface="Arial" panose="020B0604020202020204" pitchFamily="34" charset="0"/>
              </a:rPr>
              <a:t>3.</a:t>
            </a:r>
            <a:r>
              <a:rPr lang="zh-CN" altLang="en-US" sz="2000" dirty="0">
                <a:cs typeface="Arial" panose="020B0604020202020204" pitchFamily="34" charset="0"/>
              </a:rPr>
              <a:t> State the e</a:t>
            </a:r>
            <a:r>
              <a:rPr lang="en-US" altLang="zh-CN" sz="2000" dirty="0">
                <a:cs typeface="Arial" panose="020B0604020202020204" pitchFamily="34" charset="0"/>
              </a:rPr>
              <a:t>ff</a:t>
            </a:r>
            <a:r>
              <a:rPr lang="zh-CN" altLang="en-US" sz="2000" dirty="0">
                <a:cs typeface="Arial" panose="020B0604020202020204" pitchFamily="34" charset="0"/>
              </a:rPr>
              <a:t>ect that inhibitor B had on V </a:t>
            </a:r>
            <a:r>
              <a:rPr lang="zh-CN" altLang="en-US" sz="2000" baseline="-25000" dirty="0">
                <a:cs typeface="Arial" panose="020B0604020202020204" pitchFamily="34" charset="0"/>
              </a:rPr>
              <a:t>max</a:t>
            </a:r>
            <a:r>
              <a:rPr lang="zh-CN" altLang="en-US" sz="2000" dirty="0">
                <a:cs typeface="Arial" panose="020B0604020202020204" pitchFamily="34" charset="0"/>
              </a:rPr>
              <a:t> and K</a:t>
            </a:r>
            <a:r>
              <a:rPr lang="zh-CN" altLang="en-US" sz="2000" baseline="-25000" dirty="0">
                <a:cs typeface="Arial" panose="020B0604020202020204" pitchFamily="34" charset="0"/>
              </a:rPr>
              <a:t>m</a:t>
            </a:r>
            <a:r>
              <a:rPr lang="zh-CN" altLang="en-US" sz="2000" dirty="0">
                <a:cs typeface="Arial" panose="020B0604020202020204" pitchFamily="34" charset="0"/>
              </a:rPr>
              <a:t> of the enzyme. </a:t>
            </a:r>
            <a:endParaRPr lang="zh-CN" altLang="en-US" sz="2000" dirty="0">
              <a:cs typeface="Arial" panose="020B0604020202020204" pitchFamily="34" charset="0"/>
            </a:endParaRPr>
          </a:p>
          <a:p>
            <a:r>
              <a:rPr lang="en-US" altLang="zh-CN" sz="2000" dirty="0">
                <a:cs typeface="Arial" panose="020B0604020202020204" pitchFamily="34" charset="0"/>
              </a:rPr>
              <a:t>4.</a:t>
            </a:r>
            <a:r>
              <a:rPr lang="zh-CN" altLang="en-US" sz="2000" dirty="0">
                <a:cs typeface="Arial" panose="020B0604020202020204" pitchFamily="34" charset="0"/>
              </a:rPr>
              <a:t>Which inhibitor is competitive and which is non-competitive? Explain your answer. </a:t>
            </a:r>
            <a:endParaRPr lang="zh-CN" altLang="en-US" sz="2000" dirty="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图片 3"/>
          <p:cNvPicPr>
            <a:picLocks noChangeAspect="1"/>
          </p:cNvPicPr>
          <p:nvPr/>
        </p:nvPicPr>
        <p:blipFill>
          <a:blip r:embed="rId1"/>
          <a:stretch>
            <a:fillRect/>
          </a:stretch>
        </p:blipFill>
        <p:spPr>
          <a:xfrm>
            <a:off x="2461260" y="793750"/>
            <a:ext cx="4848225" cy="3181350"/>
          </a:xfrm>
          <a:prstGeom prst="rect">
            <a:avLst/>
          </a:prstGeom>
          <a:noFill/>
          <a:ln w="9525">
            <a:noFill/>
          </a:ln>
        </p:spPr>
      </p:pic>
      <p:sp>
        <p:nvSpPr>
          <p:cNvPr id="53249" name="内容占位符 2"/>
          <p:cNvSpPr>
            <a:spLocks noGrp="1"/>
          </p:cNvSpPr>
          <p:nvPr>
            <p:ph sz="quarter" idx="1"/>
          </p:nvPr>
        </p:nvSpPr>
        <p:spPr>
          <a:xfrm>
            <a:off x="163195" y="248285"/>
            <a:ext cx="8324850" cy="1104900"/>
          </a:xfrm>
        </p:spPr>
        <p:txBody>
          <a:bodyPr vert="horz" wrap="square" lIns="91440" tIns="45720" rIns="91440" bIns="45720" anchor="t" anchorCtr="0"/>
          <a:p>
            <a:pPr eaLnBrk="1" hangingPunct="1">
              <a:buClr>
                <a:schemeClr val="accent1"/>
              </a:buClr>
              <a:buSzPct val="85000"/>
              <a:buFont typeface="Wingdings" panose="05000000000000000000" pitchFamily="2" charset="2"/>
              <a:buChar char="Ø"/>
            </a:pPr>
            <a:r>
              <a:rPr lang="zh-CN" altLang="en-US" sz="2800" dirty="0">
                <a:latin typeface="Times New Roman" panose="02020603050405020304" pitchFamily="18" charset="0"/>
                <a:ea typeface="宋体" panose="02010600030101010101" pitchFamily="2" charset="-122"/>
              </a:rPr>
              <a:t>Double-reciprocal plots of the data obtained produced the following graphs.</a:t>
            </a:r>
            <a:endParaRPr lang="zh-CN" altLang="en-US" sz="2800" dirty="0">
              <a:latin typeface="Times New Roman" panose="02020603050405020304" pitchFamily="18" charset="0"/>
              <a:ea typeface="宋体" panose="02010600030101010101" pitchFamily="2" charset="-122"/>
            </a:endParaRPr>
          </a:p>
        </p:txBody>
      </p:sp>
      <p:sp>
        <p:nvSpPr>
          <p:cNvPr id="53251" name="文本框 4"/>
          <p:cNvSpPr txBox="1"/>
          <p:nvPr/>
        </p:nvSpPr>
        <p:spPr>
          <a:xfrm>
            <a:off x="189865" y="3975100"/>
            <a:ext cx="8764905" cy="2242820"/>
          </a:xfrm>
          <a:prstGeom prst="rect">
            <a:avLst/>
          </a:prstGeom>
          <a:noFill/>
          <a:ln w="9525">
            <a:noFill/>
          </a:ln>
        </p:spPr>
        <p:txBody>
          <a:bodyPr wrap="square" anchor="t" anchorCtr="0">
            <a:spAutoFit/>
          </a:bodyPr>
          <a:p>
            <a:r>
              <a:rPr lang="en-US" altLang="zh-CN" sz="2000" dirty="0">
                <a:latin typeface="Times New Roman" panose="02020603050405020304" pitchFamily="18" charset="0"/>
              </a:rPr>
              <a:t>5.</a:t>
            </a:r>
            <a:r>
              <a:rPr lang="zh-CN" altLang="en-US" sz="2000" dirty="0">
                <a:latin typeface="Times New Roman" panose="02020603050405020304" pitchFamily="18" charset="0"/>
              </a:rPr>
              <a:t> Identify which line, X, Y or Z, corresponds to each of the following</a:t>
            </a:r>
            <a:r>
              <a:rPr lang="en-US" altLang="zh-CN" sz="2000" dirty="0">
                <a:latin typeface="Times New Roman" panose="02020603050405020304" pitchFamily="18" charset="0"/>
              </a:rPr>
              <a:t> </a:t>
            </a:r>
            <a:r>
              <a:rPr lang="zh-CN" altLang="en-US" sz="2000" dirty="0">
                <a:latin typeface="Times New Roman" panose="02020603050405020304" pitchFamily="18" charset="0"/>
              </a:rPr>
              <a:t>experiments:</a:t>
            </a:r>
            <a:endParaRPr lang="zh-CN" altLang="en-US" sz="2000" dirty="0">
              <a:latin typeface="Times New Roman" panose="02020603050405020304" pitchFamily="18" charset="0"/>
            </a:endParaRPr>
          </a:p>
          <a:p>
            <a:r>
              <a:rPr lang="zh-CN" altLang="en-US" sz="2000" dirty="0">
                <a:latin typeface="Times New Roman" panose="02020603050405020304" pitchFamily="18" charset="0"/>
              </a:rPr>
              <a:t>i</a:t>
            </a:r>
            <a:r>
              <a:rPr lang="en-US" altLang="zh-CN" sz="2000" dirty="0">
                <a:latin typeface="Times New Roman" panose="02020603050405020304" pitchFamily="18" charset="0"/>
              </a:rPr>
              <a:t>.</a:t>
            </a:r>
            <a:r>
              <a:rPr lang="zh-CN" altLang="en-US" sz="2000" dirty="0">
                <a:latin typeface="Times New Roman" panose="02020603050405020304" pitchFamily="18" charset="0"/>
              </a:rPr>
              <a:t> inhibitor absent</a:t>
            </a:r>
            <a:endParaRPr lang="zh-CN" altLang="en-US" sz="2000" dirty="0">
              <a:latin typeface="Times New Roman" panose="02020603050405020304" pitchFamily="18" charset="0"/>
            </a:endParaRPr>
          </a:p>
          <a:p>
            <a:r>
              <a:rPr lang="zh-CN" altLang="en-US" sz="2000" dirty="0">
                <a:latin typeface="Times New Roman" panose="02020603050405020304" pitchFamily="18" charset="0"/>
              </a:rPr>
              <a:t>ii</a:t>
            </a:r>
            <a:r>
              <a:rPr lang="en-US" altLang="zh-CN" sz="2000" dirty="0">
                <a:latin typeface="Times New Roman" panose="02020603050405020304" pitchFamily="18" charset="0"/>
              </a:rPr>
              <a:t>.</a:t>
            </a:r>
            <a:r>
              <a:rPr lang="zh-CN" altLang="en-US" sz="2000" dirty="0">
                <a:latin typeface="Times New Roman" panose="02020603050405020304" pitchFamily="18" charset="0"/>
              </a:rPr>
              <a:t> competitive inhibitor present</a:t>
            </a:r>
            <a:endParaRPr lang="zh-CN" altLang="en-US" sz="2000" dirty="0">
              <a:latin typeface="Times New Roman" panose="02020603050405020304" pitchFamily="18" charset="0"/>
            </a:endParaRPr>
          </a:p>
          <a:p>
            <a:r>
              <a:rPr lang="zh-CN" altLang="en-US" sz="2000" dirty="0">
                <a:latin typeface="Times New Roman" panose="02020603050405020304" pitchFamily="18" charset="0"/>
              </a:rPr>
              <a:t>iii non-competitive inhibitor present</a:t>
            </a:r>
            <a:endParaRPr lang="zh-CN" altLang="en-US" sz="2000" dirty="0">
              <a:latin typeface="Times New Roman" panose="02020603050405020304" pitchFamily="18" charset="0"/>
            </a:endParaRPr>
          </a:p>
          <a:p>
            <a:r>
              <a:rPr lang="zh-CN" altLang="en-US" sz="2000" dirty="0">
                <a:latin typeface="Times New Roman" panose="02020603050405020304" pitchFamily="18" charset="0"/>
              </a:rPr>
              <a:t>Briefly explain your answers to ii and iii.</a:t>
            </a:r>
            <a:endParaRPr lang="zh-CN" altLang="en-US" sz="2000" dirty="0">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1177" name="图片 1031176" descr="dna_rep_enzymes"/>
          <p:cNvPicPr>
            <a:picLocks noChangeAspect="1"/>
          </p:cNvPicPr>
          <p:nvPr/>
        </p:nvPicPr>
        <p:blipFill>
          <a:blip r:embed="rId1"/>
          <a:stretch>
            <a:fillRect/>
          </a:stretch>
        </p:blipFill>
        <p:spPr>
          <a:xfrm>
            <a:off x="6623050" y="1363663"/>
            <a:ext cx="2268538" cy="3551237"/>
          </a:xfrm>
          <a:prstGeom prst="rect">
            <a:avLst/>
          </a:prstGeom>
          <a:noFill/>
          <a:ln w="9525">
            <a:noFill/>
          </a:ln>
        </p:spPr>
      </p:pic>
      <p:sp>
        <p:nvSpPr>
          <p:cNvPr id="1031170" name="标题 1031169"/>
          <p:cNvSpPr>
            <a:spLocks noGrp="1"/>
          </p:cNvSpPr>
          <p:nvPr>
            <p:ph type="title" idx="4294967295"/>
          </p:nvPr>
        </p:nvSpPr>
        <p:spPr/>
        <p:txBody>
          <a:bodyPr anchor="ctr" anchorCtr="0"/>
          <a:p>
            <a:r>
              <a:rPr lang="en-GB" altLang="zh-CN"/>
              <a:t>Location of enzyme action</a:t>
            </a:r>
            <a:endParaRPr lang="en-GB" altLang="zh-CN"/>
          </a:p>
        </p:txBody>
      </p:sp>
      <p:sp>
        <p:nvSpPr>
          <p:cNvPr id="1031171" name="文本框 1031170"/>
          <p:cNvSpPr txBox="1"/>
          <p:nvPr/>
        </p:nvSpPr>
        <p:spPr>
          <a:xfrm>
            <a:off x="563563" y="784225"/>
            <a:ext cx="8583612" cy="457200"/>
          </a:xfrm>
          <a:prstGeom prst="rect">
            <a:avLst/>
          </a:prstGeom>
          <a:noFill/>
          <a:ln w="9525">
            <a:noFill/>
          </a:ln>
        </p:spPr>
        <p:txBody>
          <a:bodyPr>
            <a:spAutoFit/>
          </a:bodyPr>
          <a:p>
            <a:r>
              <a:rPr lang="en-GB" altLang="zh-CN"/>
              <a:t>Enzyme action occurs both </a:t>
            </a:r>
            <a:r>
              <a:rPr lang="en-GB" altLang="zh-CN" dirty="0" err="1">
                <a:highlight>
                  <a:srgbClr val="FFFF00"/>
                </a:highlight>
              </a:rPr>
              <a:t>intracellularly</a:t>
            </a:r>
            <a:r>
              <a:rPr lang="en-GB" altLang="zh-CN">
                <a:highlight>
                  <a:srgbClr val="FFFF00"/>
                </a:highlight>
              </a:rPr>
              <a:t> and </a:t>
            </a:r>
            <a:r>
              <a:rPr lang="en-GB" altLang="zh-CN" dirty="0" err="1">
                <a:highlight>
                  <a:srgbClr val="FFFF00"/>
                </a:highlight>
              </a:rPr>
              <a:t>extracellularly</a:t>
            </a:r>
            <a:r>
              <a:rPr lang="en-GB" altLang="zh-CN"/>
              <a:t>.</a:t>
            </a:r>
            <a:endParaRPr lang="en-GB" altLang="zh-CN"/>
          </a:p>
        </p:txBody>
      </p:sp>
      <p:sp>
        <p:nvSpPr>
          <p:cNvPr id="1031172" name="文本框 1031171"/>
          <p:cNvSpPr txBox="1"/>
          <p:nvPr/>
        </p:nvSpPr>
        <p:spPr>
          <a:xfrm>
            <a:off x="563563" y="4855845"/>
            <a:ext cx="8377237" cy="1568450"/>
          </a:xfrm>
          <a:prstGeom prst="rect">
            <a:avLst/>
          </a:prstGeom>
          <a:noFill/>
          <a:ln w="9525">
            <a:noFill/>
          </a:ln>
        </p:spPr>
        <p:txBody>
          <a:bodyPr>
            <a:spAutoFit/>
          </a:bodyPr>
          <a:p>
            <a:r>
              <a:rPr lang="en-GB" altLang="zh-CN"/>
              <a:t>Digestion involves the </a:t>
            </a:r>
            <a:r>
              <a:rPr lang="en-GB" altLang="zh-CN">
                <a:solidFill>
                  <a:srgbClr val="FF0000"/>
                </a:solidFill>
              </a:rPr>
              <a:t>extracellular action</a:t>
            </a:r>
            <a:r>
              <a:rPr lang="en-GB" altLang="zh-CN"/>
              <a:t> of enzymes such as</a:t>
            </a:r>
            <a:r>
              <a:rPr lang="en-GB" altLang="zh-CN">
                <a:highlight>
                  <a:srgbClr val="FFFF00"/>
                </a:highlight>
              </a:rPr>
              <a:t> </a:t>
            </a:r>
            <a:r>
              <a:rPr lang="en-GB" altLang="zh-CN" b="1">
                <a:solidFill>
                  <a:srgbClr val="10BC45"/>
                </a:solidFill>
                <a:highlight>
                  <a:srgbClr val="FFFF00"/>
                </a:highlight>
              </a:rPr>
              <a:t>pepsin</a:t>
            </a:r>
            <a:r>
              <a:rPr lang="zh-CN" altLang="en-GB" b="1">
                <a:solidFill>
                  <a:srgbClr val="10BC45"/>
                </a:solidFill>
                <a:highlight>
                  <a:srgbClr val="FFFF00"/>
                </a:highlight>
              </a:rPr>
              <a:t>胃蛋白酶</a:t>
            </a:r>
            <a:r>
              <a:rPr lang="en-GB" altLang="zh-CN">
                <a:highlight>
                  <a:srgbClr val="FFFF00"/>
                </a:highlight>
              </a:rPr>
              <a:t> and </a:t>
            </a:r>
            <a:r>
              <a:rPr lang="en-GB" altLang="zh-CN" b="1">
                <a:solidFill>
                  <a:srgbClr val="10BC45"/>
                </a:solidFill>
                <a:highlight>
                  <a:srgbClr val="FFFF00"/>
                </a:highlight>
              </a:rPr>
              <a:t>amylase</a:t>
            </a:r>
            <a:r>
              <a:rPr lang="zh-CN" altLang="en-GB" b="1">
                <a:solidFill>
                  <a:srgbClr val="10BC45"/>
                </a:solidFill>
                <a:highlight>
                  <a:srgbClr val="FFFF00"/>
                </a:highlight>
              </a:rPr>
              <a:t>淀粉酶</a:t>
            </a:r>
            <a:r>
              <a:rPr lang="en-GB" altLang="zh-CN">
                <a:highlight>
                  <a:srgbClr val="FFFF00"/>
                </a:highlight>
              </a:rPr>
              <a:t>.</a:t>
            </a:r>
            <a:r>
              <a:rPr lang="en-GB" altLang="zh-CN"/>
              <a:t> These break down food particles into small molecules, such as peptides and disaccharides.</a:t>
            </a:r>
            <a:endParaRPr lang="en-GB" altLang="zh-CN"/>
          </a:p>
        </p:txBody>
      </p:sp>
      <p:sp>
        <p:nvSpPr>
          <p:cNvPr id="1031175" name="文本框 1031174"/>
          <p:cNvSpPr txBox="1"/>
          <p:nvPr/>
        </p:nvSpPr>
        <p:spPr>
          <a:xfrm>
            <a:off x="563563" y="1454150"/>
            <a:ext cx="5853112" cy="1187450"/>
          </a:xfrm>
          <a:prstGeom prst="rect">
            <a:avLst/>
          </a:prstGeom>
          <a:noFill/>
          <a:ln w="9525">
            <a:noFill/>
          </a:ln>
        </p:spPr>
        <p:txBody>
          <a:bodyPr>
            <a:spAutoFit/>
          </a:bodyPr>
          <a:p>
            <a:r>
              <a:rPr lang="en-GB" altLang="zh-CN">
                <a:highlight>
                  <a:srgbClr val="FFFF00"/>
                </a:highlight>
              </a:rPr>
              <a:t>DNA replication</a:t>
            </a:r>
            <a:r>
              <a:rPr lang="en-GB" altLang="zh-CN"/>
              <a:t> is an</a:t>
            </a:r>
            <a:r>
              <a:rPr lang="en-GB" altLang="zh-CN">
                <a:solidFill>
                  <a:srgbClr val="FF0000"/>
                </a:solidFill>
              </a:rPr>
              <a:t> intracellular process</a:t>
            </a:r>
            <a:r>
              <a:rPr lang="en-GB" altLang="zh-CN"/>
              <a:t> that involves many enzymes, such as </a:t>
            </a:r>
            <a:r>
              <a:rPr lang="en-GB" altLang="zh-CN">
                <a:highlight>
                  <a:srgbClr val="FFFF00"/>
                </a:highlight>
              </a:rPr>
              <a:t>DNA polymerase</a:t>
            </a:r>
            <a:r>
              <a:rPr lang="en-GB" altLang="zh-CN"/>
              <a:t> and DNA ligase.</a:t>
            </a:r>
            <a:endParaRPr lang="en-GB" altLang="zh-CN"/>
          </a:p>
        </p:txBody>
      </p:sp>
      <p:sp>
        <p:nvSpPr>
          <p:cNvPr id="1031176" name="文本框 1031175"/>
          <p:cNvSpPr txBox="1"/>
          <p:nvPr/>
        </p:nvSpPr>
        <p:spPr>
          <a:xfrm>
            <a:off x="563563" y="2855913"/>
            <a:ext cx="5383212" cy="1568450"/>
          </a:xfrm>
          <a:prstGeom prst="rect">
            <a:avLst/>
          </a:prstGeom>
          <a:noFill/>
          <a:ln w="9525">
            <a:noFill/>
          </a:ln>
        </p:spPr>
        <p:txBody>
          <a:bodyPr>
            <a:spAutoFit/>
          </a:bodyPr>
          <a:p>
            <a:r>
              <a:rPr lang="en-GB" altLang="zh-CN"/>
              <a:t>The synthesis of ATP by </a:t>
            </a:r>
            <a:r>
              <a:rPr lang="en-GB" altLang="zh-CN">
                <a:highlight>
                  <a:srgbClr val="FFFF00"/>
                </a:highlight>
              </a:rPr>
              <a:t>ATPase</a:t>
            </a:r>
            <a:r>
              <a:rPr lang="en-GB" altLang="zh-CN"/>
              <a:t> during respiration, for example, occurs across the inner membrane of mitochondria. </a:t>
            </a:r>
            <a:endParaRPr lang="en-GB" altLang="zh-CN"/>
          </a:p>
        </p:txBody>
      </p:sp>
      <p:pic>
        <p:nvPicPr>
          <p:cNvPr id="1031178" name="图片 1031177"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1175"/>
                                        </p:tgtEl>
                                        <p:attrNameLst>
                                          <p:attrName>style.visibility</p:attrName>
                                        </p:attrNameLst>
                                      </p:cBhvr>
                                      <p:to>
                                        <p:strVal val="visible"/>
                                      </p:to>
                                    </p:set>
                                    <p:animEffect transition="in" filter="dissolve">
                                      <p:cBhvr>
                                        <p:cTn id="7" dur="500"/>
                                        <p:tgtEl>
                                          <p:spTgt spid="103117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31177"/>
                                        </p:tgtEl>
                                        <p:attrNameLst>
                                          <p:attrName>style.visibility</p:attrName>
                                        </p:attrNameLst>
                                      </p:cBhvr>
                                      <p:to>
                                        <p:strVal val="visible"/>
                                      </p:to>
                                    </p:set>
                                    <p:animEffect transition="in" filter="wipe(up)">
                                      <p:cBhvr>
                                        <p:cTn id="11" dur="500"/>
                                        <p:tgtEl>
                                          <p:spTgt spid="103117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31176"/>
                                        </p:tgtEl>
                                        <p:attrNameLst>
                                          <p:attrName>style.visibility</p:attrName>
                                        </p:attrNameLst>
                                      </p:cBhvr>
                                      <p:to>
                                        <p:strVal val="visible"/>
                                      </p:to>
                                    </p:set>
                                    <p:animEffect transition="in" filter="dissolve">
                                      <p:cBhvr>
                                        <p:cTn id="16" dur="500"/>
                                        <p:tgtEl>
                                          <p:spTgt spid="103117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31172"/>
                                        </p:tgtEl>
                                        <p:attrNameLst>
                                          <p:attrName>style.visibility</p:attrName>
                                        </p:attrNameLst>
                                      </p:cBhvr>
                                      <p:to>
                                        <p:strVal val="visible"/>
                                      </p:to>
                                    </p:set>
                                    <p:animEffect transition="in" filter="dissolve">
                                      <p:cBhvr>
                                        <p:cTn id="21" dur="500"/>
                                        <p:tgtEl>
                                          <p:spTgt spid="1031172"/>
                                        </p:tgtEl>
                                      </p:cBhvr>
                                    </p:animEffect>
                                  </p:childTnLst>
                                </p:cTn>
                              </p:par>
                              <p:par>
                                <p:cTn id="22" presetID="1" presetClass="entr" presetSubtype="0" fill="hold" nodeType="withEffect">
                                  <p:stCondLst>
                                    <p:cond delay="0"/>
                                  </p:stCondLst>
                                  <p:childTnLst>
                                    <p:set>
                                      <p:cBhvr>
                                        <p:cTn id="23" dur="1" fill="hold">
                                          <p:stCondLst>
                                            <p:cond delay="0"/>
                                          </p:stCondLst>
                                        </p:cTn>
                                        <p:tgtEl>
                                          <p:spTgt spid="1031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2" grpId="0"/>
      <p:bldP spid="1031175" grpId="0"/>
      <p:bldP spid="103117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145415" y="211455"/>
            <a:ext cx="8233410" cy="1337310"/>
          </a:xfrm>
          <a:prstGeom prst="rect">
            <a:avLst/>
          </a:prstGeom>
          <a:noFill/>
        </p:spPr>
        <p:txBody>
          <a:bodyPr wrap="square" rtlCol="0" anchor="t">
            <a:spAutoFit/>
          </a:bodyPr>
          <a:p>
            <a:endParaRPr lang="zh-CN" altLang="en-US" sz="1800"/>
          </a:p>
          <a:p>
            <a:r>
              <a:rPr lang="zh-CN" altLang="en-US" sz="1800"/>
              <a:t>The graph below shows how the rate of an enzyme-catalysed reaction is affected when competitive inhibitors are added. Calculate Km and Vmax for the reaction affected by competitive inhibitors.</a:t>
            </a:r>
            <a:endParaRPr lang="zh-CN" altLang="en-US" sz="1800"/>
          </a:p>
        </p:txBody>
      </p:sp>
      <p:pic>
        <p:nvPicPr>
          <p:cNvPr id="5" name="图片 4"/>
          <p:cNvPicPr>
            <a:picLocks noChangeAspect="1"/>
          </p:cNvPicPr>
          <p:nvPr/>
        </p:nvPicPr>
        <p:blipFill>
          <a:blip r:embed="rId1"/>
          <a:stretch>
            <a:fillRect/>
          </a:stretch>
        </p:blipFill>
        <p:spPr>
          <a:xfrm>
            <a:off x="528955" y="1766570"/>
            <a:ext cx="5454015" cy="4517390"/>
          </a:xfrm>
          <a:prstGeom prst="rect">
            <a:avLst/>
          </a:prstGeom>
        </p:spPr>
      </p:pic>
      <p:sp>
        <p:nvSpPr>
          <p:cNvPr id="6" name="文本框 5"/>
          <p:cNvSpPr txBox="1"/>
          <p:nvPr/>
        </p:nvSpPr>
        <p:spPr>
          <a:xfrm>
            <a:off x="5163820" y="2058035"/>
            <a:ext cx="4572000" cy="2857500"/>
          </a:xfrm>
          <a:prstGeom prst="rect">
            <a:avLst/>
          </a:prstGeom>
          <a:noFill/>
        </p:spPr>
        <p:txBody>
          <a:bodyPr wrap="square" rtlCol="0" anchor="t">
            <a:spAutoFit/>
          </a:bodyPr>
          <a:p>
            <a:pPr marL="457200" indent="-457200">
              <a:buFont typeface="+mj-lt"/>
              <a:buAutoNum type="alphaUcPeriod"/>
            </a:pPr>
            <a:r>
              <a:rPr lang="zh-CN" altLang="en-US" sz="1800"/>
              <a:t>20 mol/dm^3 ; 4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20 mol/dm^3 ; 24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24 mol/dm^3 ; 20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4 mol/dm^3 ; 20 mmol/s</a:t>
            </a:r>
            <a:endParaRPr lang="zh-CN"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0" y="441960"/>
            <a:ext cx="8505825" cy="1014730"/>
          </a:xfrm>
          <a:prstGeom prst="rect">
            <a:avLst/>
          </a:prstGeom>
          <a:noFill/>
        </p:spPr>
        <p:txBody>
          <a:bodyPr wrap="square" rtlCol="0" anchor="t">
            <a:spAutoFit/>
          </a:bodyPr>
          <a:p>
            <a:r>
              <a:rPr lang="zh-CN" altLang="en-US" sz="2000"/>
              <a:t>The graph below shows how the rate of an enzyme-catalysed reaction is affected by non-competitive inhibitors. Calculate Km and Vmax for the reaction affected by non-competitive inhibitors.</a:t>
            </a:r>
            <a:endParaRPr lang="zh-CN" altLang="en-US" sz="2000"/>
          </a:p>
        </p:txBody>
      </p:sp>
      <p:pic>
        <p:nvPicPr>
          <p:cNvPr id="5" name="图片 4"/>
          <p:cNvPicPr>
            <a:picLocks noChangeAspect="1"/>
          </p:cNvPicPr>
          <p:nvPr/>
        </p:nvPicPr>
        <p:blipFill>
          <a:blip r:embed="rId1"/>
          <a:stretch>
            <a:fillRect/>
          </a:stretch>
        </p:blipFill>
        <p:spPr>
          <a:xfrm>
            <a:off x="363855" y="1821180"/>
            <a:ext cx="5664200" cy="4507230"/>
          </a:xfrm>
          <a:prstGeom prst="rect">
            <a:avLst/>
          </a:prstGeom>
        </p:spPr>
      </p:pic>
      <p:sp>
        <p:nvSpPr>
          <p:cNvPr id="6" name="文本框 5"/>
          <p:cNvSpPr txBox="1"/>
          <p:nvPr/>
        </p:nvSpPr>
        <p:spPr>
          <a:xfrm>
            <a:off x="5391785" y="2093595"/>
            <a:ext cx="4572000" cy="2857500"/>
          </a:xfrm>
          <a:prstGeom prst="rect">
            <a:avLst/>
          </a:prstGeom>
          <a:noFill/>
        </p:spPr>
        <p:txBody>
          <a:bodyPr wrap="square" rtlCol="0" anchor="t">
            <a:spAutoFit/>
          </a:bodyPr>
          <a:p>
            <a:pPr marL="457200" indent="-457200">
              <a:buFont typeface="+mj-lt"/>
              <a:buAutoNum type="alphaUcPeriod"/>
            </a:pPr>
            <a:r>
              <a:rPr lang="zh-CN" altLang="en-US" sz="1800"/>
              <a:t>10 mol/dm^3 ; 10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5 mol/dm^3 ; 17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5 mol/dm^3 ; 10 mmol/s</a:t>
            </a:r>
            <a:endParaRPr lang="zh-CN" altLang="en-US" sz="1800"/>
          </a:p>
          <a:p>
            <a:pPr marL="457200" indent="-457200">
              <a:buFont typeface="+mj-lt"/>
              <a:buAutoNum type="alphaUcPeriod"/>
            </a:pPr>
            <a:endParaRPr lang="zh-CN" altLang="en-US" sz="1800"/>
          </a:p>
          <a:p>
            <a:pPr marL="457200" indent="-457200">
              <a:buFont typeface="+mj-lt"/>
              <a:buAutoNum type="alphaUcPeriod"/>
            </a:pPr>
            <a:r>
              <a:rPr lang="zh-CN" altLang="en-US" sz="1800"/>
              <a:t>10 mol/dm^3 ; 8.5 mmol/s</a:t>
            </a:r>
            <a:endParaRPr lang="zh-CN" altLang="en-US"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293370" y="1034415"/>
            <a:ext cx="7876540" cy="2858770"/>
          </a:xfrm>
          <a:prstGeom prst="rect">
            <a:avLst/>
          </a:prstGeom>
          <a:noFill/>
        </p:spPr>
        <p:txBody>
          <a:bodyPr wrap="square" rtlCol="0" anchor="t">
            <a:spAutoFit/>
          </a:bodyPr>
          <a:p>
            <a:r>
              <a:rPr lang="zh-CN" altLang="en-US" sz="1800"/>
              <a:t>Based on </a:t>
            </a:r>
            <a:r>
              <a:rPr lang="en-US" altLang="zh-CN" sz="1800"/>
              <a:t>first questions</a:t>
            </a:r>
            <a:r>
              <a:rPr lang="zh-CN" altLang="en-US" sz="1800"/>
              <a:t>, which of the following statements correctly describes the effect of inhibitors on an enzyme-catalysed reaction?</a:t>
            </a:r>
            <a:endParaRPr lang="zh-CN" altLang="en-US" sz="1800"/>
          </a:p>
          <a:p>
            <a:r>
              <a:rPr lang="zh-CN" altLang="en-US" sz="1800"/>
              <a:t>I. Non-competitive inhibitors does not affect the affinity of enzymes</a:t>
            </a:r>
            <a:endParaRPr lang="zh-CN" altLang="en-US" sz="1800"/>
          </a:p>
          <a:p>
            <a:r>
              <a:rPr lang="zh-CN" altLang="en-US" sz="1800"/>
              <a:t>II. Competitive inhibitors decreases the affinity of enzymes</a:t>
            </a:r>
            <a:endParaRPr lang="zh-CN" altLang="en-US" sz="1800"/>
          </a:p>
          <a:p>
            <a:r>
              <a:rPr lang="zh-CN" altLang="en-US" sz="1800"/>
              <a:t>III. The effect of competitive inhibitors on enzyme can be overcome with more substrates</a:t>
            </a:r>
            <a:endParaRPr lang="zh-CN" altLang="en-US" sz="1800"/>
          </a:p>
          <a:p>
            <a:r>
              <a:rPr lang="zh-CN" altLang="en-US" sz="1800"/>
              <a:t>IV. The effect of non-competitive inhibitors on enzyme can be overcome with more substrates</a:t>
            </a:r>
            <a:endParaRPr lang="zh-CN" altLang="en-US" sz="1800"/>
          </a:p>
        </p:txBody>
      </p:sp>
      <p:sp>
        <p:nvSpPr>
          <p:cNvPr id="5" name="文本框 4"/>
          <p:cNvSpPr txBox="1"/>
          <p:nvPr/>
        </p:nvSpPr>
        <p:spPr>
          <a:xfrm>
            <a:off x="1821180" y="4206875"/>
            <a:ext cx="4572000" cy="1612900"/>
          </a:xfrm>
          <a:prstGeom prst="rect">
            <a:avLst/>
          </a:prstGeom>
          <a:noFill/>
        </p:spPr>
        <p:txBody>
          <a:bodyPr wrap="square" rtlCol="0" anchor="t">
            <a:spAutoFit/>
          </a:bodyPr>
          <a:p>
            <a:pPr marL="457200" indent="-457200">
              <a:buFont typeface="+mj-lt"/>
              <a:buAutoNum type="alphaUcPeriod"/>
            </a:pPr>
            <a:r>
              <a:rPr lang="zh-CN" altLang="en-US" sz="1800"/>
              <a:t>I, II and III</a:t>
            </a:r>
            <a:endParaRPr lang="zh-CN" altLang="en-US" sz="1800"/>
          </a:p>
          <a:p>
            <a:pPr marL="457200" indent="-457200">
              <a:buFont typeface="+mj-lt"/>
              <a:buAutoNum type="alphaUcPeriod"/>
            </a:pPr>
            <a:r>
              <a:rPr lang="zh-CN" altLang="en-US" sz="1800"/>
              <a:t>I, III and IV</a:t>
            </a:r>
            <a:endParaRPr lang="zh-CN" altLang="en-US" sz="1800"/>
          </a:p>
          <a:p>
            <a:pPr marL="457200" indent="-457200">
              <a:buFont typeface="+mj-lt"/>
              <a:buAutoNum type="alphaUcPeriod"/>
            </a:pPr>
            <a:r>
              <a:rPr lang="zh-CN" altLang="en-US" sz="1800"/>
              <a:t>I, II, III and IV</a:t>
            </a:r>
            <a:endParaRPr lang="zh-CN" altLang="en-US" sz="1800"/>
          </a:p>
          <a:p>
            <a:pPr marL="457200" indent="-457200">
              <a:buFont typeface="+mj-lt"/>
              <a:buAutoNum type="alphaUcPeriod"/>
            </a:pPr>
            <a:r>
              <a:rPr lang="zh-CN" altLang="en-US" sz="1800"/>
              <a:t>II, III and IV</a:t>
            </a:r>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内容占位符 3" descr="Enzyme+Inhibition+(Plots)"/>
          <p:cNvPicPr>
            <a:picLocks noGrp="1" noChangeAspect="1"/>
          </p:cNvPicPr>
          <p:nvPr>
            <p:ph sz="quarter" idx="1"/>
          </p:nvPr>
        </p:nvPicPr>
        <p:blipFill>
          <a:blip r:embed="rId1"/>
          <a:srcRect t="14730" r="30225"/>
          <a:stretch>
            <a:fillRect/>
          </a:stretch>
        </p:blipFill>
        <p:spPr>
          <a:xfrm>
            <a:off x="938530" y="447040"/>
            <a:ext cx="6530975" cy="567182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a:xfrm>
            <a:off x="371475" y="304800"/>
            <a:ext cx="8315325" cy="1112838"/>
          </a:xfrm>
        </p:spPr>
        <p:txBody>
          <a:bodyPr vert="horz" wrap="square" lIns="91440" tIns="45720" rIns="91440" bIns="91440" anchor="b" anchorCtr="0"/>
          <a:p>
            <a:pPr eaLnBrk="1" hangingPunct="1"/>
            <a:r>
              <a:rPr lang="en-US" altLang="zh-CN" sz="4400" dirty="0">
                <a:latin typeface="Times New Roman" panose="02020603050405020304" pitchFamily="18" charset="0"/>
                <a:ea typeface="宋体" panose="02010600030101010101" pitchFamily="2" charset="-122"/>
              </a:rPr>
              <a:t>Inhibition and K</a:t>
            </a:r>
            <a:r>
              <a:rPr lang="en-US" altLang="zh-CN" sz="4400" baseline="-25000" dirty="0">
                <a:latin typeface="Times New Roman" panose="02020603050405020304" pitchFamily="18" charset="0"/>
                <a:ea typeface="宋体" panose="02010600030101010101" pitchFamily="2" charset="-122"/>
              </a:rPr>
              <a:t>m</a:t>
            </a:r>
            <a:r>
              <a:rPr lang="en-US" altLang="zh-CN" sz="4400" dirty="0">
                <a:latin typeface="Times New Roman" panose="02020603050405020304" pitchFamily="18" charset="0"/>
                <a:ea typeface="宋体" panose="02010600030101010101" pitchFamily="2" charset="-122"/>
              </a:rPr>
              <a:t> and V</a:t>
            </a:r>
            <a:r>
              <a:rPr lang="en-US" altLang="zh-CN" sz="4400" baseline="-25000" dirty="0">
                <a:latin typeface="Times New Roman" panose="02020603050405020304" pitchFamily="18" charset="0"/>
                <a:ea typeface="宋体" panose="02010600030101010101" pitchFamily="2" charset="-122"/>
              </a:rPr>
              <a:t>max</a:t>
            </a:r>
            <a:endParaRPr lang="en-US" altLang="zh-CN" sz="4400" baseline="-25000" dirty="0">
              <a:latin typeface="Times New Roman" panose="02020603050405020304" pitchFamily="18" charset="0"/>
              <a:ea typeface="宋体" panose="02010600030101010101" pitchFamily="2" charset="-122"/>
            </a:endParaRPr>
          </a:p>
        </p:txBody>
      </p:sp>
      <p:graphicFrame>
        <p:nvGraphicFramePr>
          <p:cNvPr id="4" name="内容占位符 3"/>
          <p:cNvGraphicFramePr>
            <a:graphicFrameLocks noGrp="1"/>
          </p:cNvGraphicFramePr>
          <p:nvPr>
            <p:ph sz="quarter" idx="4294967295"/>
          </p:nvPr>
        </p:nvGraphicFramePr>
        <p:xfrm>
          <a:off x="228600" y="1504950"/>
          <a:ext cx="8763000" cy="4354513"/>
        </p:xfrm>
        <a:graphic>
          <a:graphicData uri="http://schemas.openxmlformats.org/drawingml/2006/table">
            <a:tbl>
              <a:tblPr firstRow="1" bandRow="1">
                <a:tableStyleId>{5940675A-B579-460E-94D1-54222C63F5DA}</a:tableStyleId>
              </a:tblPr>
              <a:tblGrid>
                <a:gridCol w="2920923"/>
                <a:gridCol w="2920923"/>
                <a:gridCol w="2920923"/>
              </a:tblGrid>
              <a:tr h="666645">
                <a:tc>
                  <a:txBody>
                    <a:bodyPr/>
                    <a:lstStyle/>
                    <a:p>
                      <a:pPr>
                        <a:buNone/>
                      </a:pP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V</a:t>
                      </a:r>
                      <a:r>
                        <a:rPr lang="en-US" altLang="zh-CN" sz="3200" baseline="-25000" dirty="0" smtClean="0">
                          <a:latin typeface="Times New Roman" panose="02020603050405020304" pitchFamily="18" charset="0"/>
                          <a:cs typeface="Times New Roman" panose="02020603050405020304" pitchFamily="18" charset="0"/>
                        </a:rPr>
                        <a:t>max</a:t>
                      </a:r>
                      <a:endParaRPr lang="zh-CN" altLang="en-US" sz="3200" baseline="-250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K</a:t>
                      </a:r>
                      <a:r>
                        <a:rPr lang="en-US" altLang="zh-CN" sz="3200" baseline="-25000" dirty="0" smtClean="0">
                          <a:latin typeface="Times New Roman" panose="02020603050405020304" pitchFamily="18" charset="0"/>
                          <a:cs typeface="Times New Roman" panose="02020603050405020304" pitchFamily="18" charset="0"/>
                        </a:rPr>
                        <a:t>m</a:t>
                      </a:r>
                      <a:endParaRPr lang="zh-CN" altLang="en-US" sz="3200" baseline="-25000" dirty="0">
                        <a:latin typeface="Times New Roman" panose="02020603050405020304" pitchFamily="18" charset="0"/>
                        <a:cs typeface="Times New Roman" panose="02020603050405020304" pitchFamily="18" charset="0"/>
                      </a:endParaRPr>
                    </a:p>
                  </a:txBody>
                  <a:tcPr/>
                </a:tc>
              </a:tr>
              <a:tr h="1008930">
                <a:tc>
                  <a:txBody>
                    <a:bodyPr/>
                    <a:lstStyle/>
                    <a:p>
                      <a:pPr>
                        <a:buNone/>
                      </a:pPr>
                      <a:r>
                        <a:rPr lang="en-US" altLang="zh-CN" sz="3200" dirty="0" smtClean="0">
                          <a:latin typeface="Times New Roman" panose="02020603050405020304" pitchFamily="18" charset="0"/>
                          <a:cs typeface="Times New Roman" panose="02020603050405020304" pitchFamily="18" charset="0"/>
                        </a:rPr>
                        <a:t>Inhibition</a:t>
                      </a:r>
                      <a:r>
                        <a:rPr lang="en-US" altLang="zh-CN" sz="3200" baseline="0" dirty="0" smtClean="0">
                          <a:latin typeface="Times New Roman" panose="02020603050405020304" pitchFamily="18" charset="0"/>
                          <a:cs typeface="Times New Roman" panose="02020603050405020304" pitchFamily="18" charset="0"/>
                        </a:rPr>
                        <a:t> absent</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3200" dirty="0" smtClean="0">
                          <a:latin typeface="Times New Roman" panose="02020603050405020304" pitchFamily="18" charset="0"/>
                          <a:cs typeface="Times New Roman" panose="02020603050405020304" pitchFamily="18" charset="0"/>
                        </a:rPr>
                        <a:t>V</a:t>
                      </a:r>
                      <a:r>
                        <a:rPr lang="en-US" altLang="zh-CN" sz="3200" baseline="-25000" dirty="0" smtClean="0">
                          <a:latin typeface="Times New Roman" panose="02020603050405020304" pitchFamily="18" charset="0"/>
                          <a:cs typeface="Times New Roman" panose="02020603050405020304" pitchFamily="18" charset="0"/>
                        </a:rPr>
                        <a:t>max</a:t>
                      </a:r>
                      <a:endParaRPr lang="zh-CN" altLang="en-US" sz="3200" baseline="-25000" dirty="0" smtClean="0">
                        <a:latin typeface="Times New Roman" panose="02020603050405020304" pitchFamily="18" charset="0"/>
                        <a:cs typeface="Times New Roman" panose="02020603050405020304" pitchFamily="18" charset="0"/>
                      </a:endParaRPr>
                    </a:p>
                    <a:p>
                      <a:pPr>
                        <a:buNone/>
                      </a:pPr>
                      <a:endParaRPr lang="zh-CN" altLang="en-US" sz="32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3200" dirty="0" smtClean="0">
                          <a:latin typeface="Times New Roman" panose="02020603050405020304" pitchFamily="18" charset="0"/>
                          <a:cs typeface="Times New Roman" panose="02020603050405020304" pitchFamily="18" charset="0"/>
                        </a:rPr>
                        <a:t>K</a:t>
                      </a:r>
                      <a:r>
                        <a:rPr lang="en-US" altLang="zh-CN" sz="3200" baseline="-25000" dirty="0" smtClean="0">
                          <a:latin typeface="Times New Roman" panose="02020603050405020304" pitchFamily="18" charset="0"/>
                          <a:cs typeface="Times New Roman" panose="02020603050405020304" pitchFamily="18" charset="0"/>
                        </a:rPr>
                        <a:t>m</a:t>
                      </a:r>
                      <a:endParaRPr lang="zh-CN" altLang="en-US" sz="3200" baseline="-25000" dirty="0" smtClean="0">
                        <a:latin typeface="Times New Roman" panose="02020603050405020304" pitchFamily="18" charset="0"/>
                        <a:cs typeface="Times New Roman" panose="02020603050405020304" pitchFamily="18" charset="0"/>
                      </a:endParaRPr>
                    </a:p>
                    <a:p>
                      <a:pPr>
                        <a:buNone/>
                      </a:pPr>
                      <a:endParaRPr lang="zh-CN" altLang="en-US" sz="3200" b="1" dirty="0">
                        <a:latin typeface="Times New Roman" panose="02020603050405020304" pitchFamily="18" charset="0"/>
                        <a:cs typeface="Times New Roman" panose="02020603050405020304" pitchFamily="18" charset="0"/>
                      </a:endParaRPr>
                    </a:p>
                  </a:txBody>
                  <a:tcPr/>
                </a:tc>
              </a:tr>
              <a:tr h="1008930">
                <a:tc>
                  <a:txBody>
                    <a:bodyPr/>
                    <a:lstStyle/>
                    <a:p>
                      <a:pPr>
                        <a:buNone/>
                      </a:pPr>
                      <a:r>
                        <a:rPr lang="en-US" altLang="zh-CN" sz="3200" dirty="0" smtClean="0">
                          <a:latin typeface="Times New Roman" panose="02020603050405020304" pitchFamily="18" charset="0"/>
                          <a:cs typeface="Times New Roman" panose="02020603050405020304" pitchFamily="18" charset="0"/>
                        </a:rPr>
                        <a:t>Competitive inhibition</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unchanged</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increase</a:t>
                      </a:r>
                      <a:endParaRPr lang="zh-CN" altLang="en-US" sz="3200" dirty="0">
                        <a:latin typeface="Times New Roman" panose="02020603050405020304" pitchFamily="18" charset="0"/>
                        <a:cs typeface="Times New Roman" panose="02020603050405020304" pitchFamily="18" charset="0"/>
                      </a:endParaRPr>
                    </a:p>
                  </a:txBody>
                  <a:tcPr/>
                </a:tc>
              </a:tr>
              <a:tr h="1373090">
                <a:tc>
                  <a:txBody>
                    <a:bodyPr/>
                    <a:lstStyle/>
                    <a:p>
                      <a:pPr>
                        <a:buNone/>
                      </a:pPr>
                      <a:r>
                        <a:rPr lang="en-US" altLang="zh-CN" sz="3200" dirty="0" smtClean="0">
                          <a:latin typeface="Times New Roman" panose="02020603050405020304" pitchFamily="18" charset="0"/>
                          <a:cs typeface="Times New Roman" panose="02020603050405020304" pitchFamily="18" charset="0"/>
                        </a:rPr>
                        <a:t>Non-competitive</a:t>
                      </a:r>
                      <a:r>
                        <a:rPr lang="en-US" altLang="zh-CN" sz="3200" baseline="0" dirty="0" smtClean="0">
                          <a:latin typeface="Times New Roman" panose="02020603050405020304" pitchFamily="18" charset="0"/>
                          <a:cs typeface="Times New Roman" panose="02020603050405020304" pitchFamily="18" charset="0"/>
                        </a:rPr>
                        <a:t> inhibition</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decrease</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buNone/>
                      </a:pPr>
                      <a:r>
                        <a:rPr lang="en-US" altLang="zh-CN" sz="3200" dirty="0" smtClean="0">
                          <a:latin typeface="Times New Roman" panose="02020603050405020304" pitchFamily="18" charset="0"/>
                          <a:cs typeface="Times New Roman" panose="02020603050405020304" pitchFamily="18" charset="0"/>
                        </a:rPr>
                        <a:t>unchanged</a:t>
                      </a:r>
                      <a:endParaRPr lang="zh-CN" altLang="en-US" sz="32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内容占位符 3" descr="Enzyme+Inhibition+(Plots)"/>
          <p:cNvPicPr>
            <a:picLocks noGrp="1" noChangeAspect="1"/>
          </p:cNvPicPr>
          <p:nvPr>
            <p:ph sz="quarter" idx="1"/>
          </p:nvPr>
        </p:nvPicPr>
        <p:blipFill>
          <a:blip r:embed="rId1"/>
          <a:srcRect r="351"/>
          <a:stretch>
            <a:fillRect/>
          </a:stretch>
        </p:blipFill>
        <p:spPr>
          <a:xfrm>
            <a:off x="1905" y="133350"/>
            <a:ext cx="8834755" cy="6651625"/>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7986" name="标题 937985"/>
          <p:cNvSpPr>
            <a:spLocks noGrp="1"/>
          </p:cNvSpPr>
          <p:nvPr>
            <p:ph type="title" idx="4294967295"/>
          </p:nvPr>
        </p:nvSpPr>
        <p:spPr/>
        <p:txBody>
          <a:bodyPr anchor="ctr" anchorCtr="0"/>
          <a:p>
            <a:r>
              <a:rPr lang="en-GB" altLang="zh-CN"/>
              <a:t>Glossary</a:t>
            </a:r>
            <a:endParaRPr lang="en-GB" altLang="zh-CN"/>
          </a:p>
        </p:txBody>
      </p:sp>
      <p:pic>
        <p:nvPicPr>
          <p:cNvPr id="937990" name="图片 937989"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37992" name="图片 937991"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7409" name="图片 17408" descr="ppt/media/image70.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0034" name="标题 940033"/>
          <p:cNvSpPr>
            <a:spLocks noGrp="1"/>
          </p:cNvSpPr>
          <p:nvPr>
            <p:ph type="title" idx="4294967295"/>
          </p:nvPr>
        </p:nvSpPr>
        <p:spPr/>
        <p:txBody>
          <a:bodyPr anchor="ctr" anchorCtr="0"/>
          <a:p>
            <a:r>
              <a:rPr lang="en-GB" altLang="zh-CN"/>
              <a:t>What’s the keyword?</a:t>
            </a:r>
            <a:endParaRPr lang="en-GB" altLang="zh-CN"/>
          </a:p>
        </p:txBody>
      </p:sp>
      <p:pic>
        <p:nvPicPr>
          <p:cNvPr id="940038" name="图片 940037"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40040" name="图片 940039" descr="forward_arrow_colour">
            <a:hlinkClick r:id="" action="ppaction://hlinkshowjump?jump=nextslide"/>
          </p:cNvPr>
          <p:cNvPicPr>
            <a:picLocks noChangeAspect="1"/>
          </p:cNvPicPr>
          <p:nvPr/>
        </p:nvPicPr>
        <p:blipFill>
          <a:blip r:embed="rId2"/>
          <a:stretch>
            <a:fillRect/>
          </a:stretch>
        </p:blipFill>
        <p:spPr>
          <a:xfrm>
            <a:off x="8447088" y="6167438"/>
            <a:ext cx="630237" cy="574675"/>
          </a:xfrm>
          <a:prstGeom prst="rect">
            <a:avLst/>
          </a:prstGeom>
          <a:noFill/>
          <a:ln w="9525">
            <a:noFill/>
          </a:ln>
        </p:spPr>
      </p:pic>
      <p:pic>
        <p:nvPicPr>
          <p:cNvPr id="18433" name="图片 18432" descr="ppt/media/image71.wmf"/>
          <p:cNvPicPr/>
          <p:nvPr/>
        </p:nvPicPr>
        <p:blipFill>
          <a:blip r:embed="rId3"/>
          <a:stretch>
            <a:fillRect/>
          </a:stretch>
        </p:blipFill>
        <p:spPr>
          <a:xfrm>
            <a:off x="212725" y="800100"/>
            <a:ext cx="8699500" cy="530860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42082" name="标题 942081"/>
          <p:cNvSpPr>
            <a:spLocks noGrp="1"/>
          </p:cNvSpPr>
          <p:nvPr>
            <p:ph type="title" idx="4294967295"/>
          </p:nvPr>
        </p:nvSpPr>
        <p:spPr/>
        <p:txBody>
          <a:bodyPr anchor="ctr" anchorCtr="0"/>
          <a:p>
            <a:r>
              <a:rPr lang="en-GB" altLang="zh-CN"/>
              <a:t>Multiple-choice quiz</a:t>
            </a:r>
            <a:endParaRPr lang="en-GB" altLang="zh-CN"/>
          </a:p>
        </p:txBody>
      </p:sp>
      <p:pic>
        <p:nvPicPr>
          <p:cNvPr id="942086" name="图片 942085"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19457" name="图片 19456" descr="ppt/media/image72.wmf"/>
          <p:cNvPicPr/>
          <p:nvPr/>
        </p:nvPicPr>
        <p:blipFill>
          <a:blip r:embed="rId2"/>
          <a:stretch>
            <a:fillRect/>
          </a:stretch>
        </p:blipFill>
        <p:spPr>
          <a:xfrm>
            <a:off x="212725" y="800100"/>
            <a:ext cx="8699500" cy="53086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68706" name="标题 968705"/>
          <p:cNvSpPr>
            <a:spLocks noGrp="1"/>
          </p:cNvSpPr>
          <p:nvPr>
            <p:ph type="title" idx="4294967295"/>
          </p:nvPr>
        </p:nvSpPr>
        <p:spPr/>
        <p:txBody>
          <a:bodyPr anchor="ctr" anchorCtr="0"/>
          <a:p>
            <a:r>
              <a:rPr lang="en-GB" altLang="zh-CN"/>
              <a:t>Classification of enzymes</a:t>
            </a:r>
            <a:endParaRPr lang="en-GB" altLang="zh-CN"/>
          </a:p>
        </p:txBody>
      </p:sp>
      <p:pic>
        <p:nvPicPr>
          <p:cNvPr id="968754" name="图片 968753" descr="flash_icon"/>
          <p:cNvPicPr>
            <a:picLocks noChangeAspect="1"/>
          </p:cNvPicPr>
          <p:nvPr/>
        </p:nvPicPr>
        <p:blipFill>
          <a:blip r:embed="rId1"/>
          <a:stretch>
            <a:fillRect/>
          </a:stretch>
        </p:blipFill>
        <p:spPr>
          <a:xfrm>
            <a:off x="7451725" y="115888"/>
            <a:ext cx="385763" cy="431800"/>
          </a:xfrm>
          <a:prstGeom prst="rect">
            <a:avLst/>
          </a:prstGeom>
          <a:noFill/>
          <a:ln w="9525">
            <a:noFill/>
          </a:ln>
        </p:spPr>
      </p:pic>
      <p:pic>
        <p:nvPicPr>
          <p:cNvPr id="968755" name="图片 968754" descr="notes_icon"/>
          <p:cNvPicPr>
            <a:picLocks noChangeAspect="1"/>
          </p:cNvPicPr>
          <p:nvPr/>
        </p:nvPicPr>
        <p:blipFill>
          <a:blip r:embed="rId2"/>
          <a:stretch>
            <a:fillRect/>
          </a:stretch>
        </p:blipFill>
        <p:spPr>
          <a:xfrm>
            <a:off x="6973888" y="150813"/>
            <a:ext cx="442912" cy="387350"/>
          </a:xfrm>
          <a:prstGeom prst="rect">
            <a:avLst/>
          </a:prstGeom>
          <a:noFill/>
          <a:ln w="9525">
            <a:noFill/>
          </a:ln>
        </p:spPr>
      </p:pic>
      <p:pic>
        <p:nvPicPr>
          <p:cNvPr id="968757" name="图片 968756"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pic>
        <p:nvPicPr>
          <p:cNvPr id="1025" name="图片 1024" descr="ppt/media/image15.wmf"/>
          <p:cNvPicPr/>
          <p:nvPr/>
        </p:nvPicPr>
        <p:blipFill>
          <a:blip r:embed="rId4"/>
          <a:stretch>
            <a:fillRect/>
          </a:stretch>
        </p:blipFill>
        <p:spPr>
          <a:xfrm>
            <a:off x="212725" y="800100"/>
            <a:ext cx="8699500" cy="53086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6418" name="标题 956417"/>
          <p:cNvSpPr>
            <a:spLocks noGrp="1"/>
          </p:cNvSpPr>
          <p:nvPr>
            <p:ph type="title" idx="4294967295"/>
          </p:nvPr>
        </p:nvSpPr>
        <p:spPr/>
        <p:txBody>
          <a:bodyPr anchor="ctr" anchorCtr="0"/>
          <a:p>
            <a:r>
              <a:rPr lang="en-GB" altLang="zh-CN"/>
              <a:t>Structure of enzymes</a:t>
            </a:r>
            <a:endParaRPr lang="en-GB" altLang="zh-CN"/>
          </a:p>
        </p:txBody>
      </p:sp>
      <p:sp>
        <p:nvSpPr>
          <p:cNvPr id="956419" name="文本框 956418"/>
          <p:cNvSpPr txBox="1"/>
          <p:nvPr/>
        </p:nvSpPr>
        <p:spPr>
          <a:xfrm>
            <a:off x="563563" y="784225"/>
            <a:ext cx="8583612" cy="1187450"/>
          </a:xfrm>
          <a:prstGeom prst="rect">
            <a:avLst/>
          </a:prstGeom>
          <a:noFill/>
          <a:ln w="9525">
            <a:noFill/>
          </a:ln>
        </p:spPr>
        <p:txBody>
          <a:bodyPr>
            <a:spAutoFit/>
          </a:bodyPr>
          <a:p>
            <a:r>
              <a:rPr lang="en-GB" altLang="zh-CN"/>
              <a:t>All enzymes are</a:t>
            </a:r>
            <a:r>
              <a:rPr lang="en-GB" altLang="zh-CN">
                <a:solidFill>
                  <a:srgbClr val="FF0000"/>
                </a:solidFill>
              </a:rPr>
              <a:t> globular proteins</a:t>
            </a:r>
            <a:r>
              <a:rPr lang="en-GB" altLang="zh-CN"/>
              <a:t>. </a:t>
            </a:r>
            <a:r>
              <a:rPr lang="en-GB" altLang="zh-CN">
                <a:highlight>
                  <a:srgbClr val="FFFF00"/>
                </a:highlight>
              </a:rPr>
              <a:t>They are soluble in water</a:t>
            </a:r>
            <a:r>
              <a:rPr lang="en-GB" altLang="zh-CN"/>
              <a:t> due to the presence of many hydrophilic side groups on their constituent amino acids.</a:t>
            </a:r>
            <a:endParaRPr lang="en-GB" altLang="zh-CN"/>
          </a:p>
        </p:txBody>
      </p:sp>
      <p:sp>
        <p:nvSpPr>
          <p:cNvPr id="956422" name="矩形 956421"/>
          <p:cNvSpPr/>
          <p:nvPr/>
        </p:nvSpPr>
        <p:spPr>
          <a:xfrm>
            <a:off x="4673600" y="2214563"/>
            <a:ext cx="4191000" cy="1198880"/>
          </a:xfrm>
          <a:prstGeom prst="rect">
            <a:avLst/>
          </a:prstGeom>
          <a:noFill/>
          <a:ln w="9525">
            <a:noFill/>
          </a:ln>
        </p:spPr>
        <p:txBody>
          <a:bodyPr>
            <a:spAutoFit/>
          </a:bodyPr>
          <a:p>
            <a:r>
              <a:rPr lang="en-US" altLang="en-GB" b="1">
                <a:solidFill>
                  <a:srgbClr val="10BC45"/>
                </a:solidFill>
                <a:highlight>
                  <a:srgbClr val="FFFF00"/>
                </a:highlight>
              </a:rPr>
              <a:t>A</a:t>
            </a:r>
            <a:r>
              <a:rPr lang="en-GB" altLang="zh-CN" b="1">
                <a:solidFill>
                  <a:srgbClr val="10BC45"/>
                </a:solidFill>
                <a:highlight>
                  <a:srgbClr val="FFFF00"/>
                </a:highlight>
              </a:rPr>
              <a:t>ctive site</a:t>
            </a:r>
            <a:r>
              <a:rPr lang="en-GB" altLang="zh-CN">
                <a:highlight>
                  <a:srgbClr val="FFFF00"/>
                </a:highlight>
              </a:rPr>
              <a:t> an area on an enzyme molecul</a:t>
            </a:r>
            <a:r>
              <a:rPr lang="en-US" altLang="en-GB">
                <a:highlight>
                  <a:srgbClr val="FFFF00"/>
                </a:highlight>
              </a:rPr>
              <a:t>e </a:t>
            </a:r>
            <a:r>
              <a:rPr lang="en-GB" altLang="zh-CN">
                <a:highlight>
                  <a:srgbClr val="FFFF00"/>
                </a:highlight>
              </a:rPr>
              <a:t>where the substrate can bind</a:t>
            </a:r>
            <a:endParaRPr lang="en-GB" altLang="zh-CN">
              <a:highlight>
                <a:srgbClr val="FFFF00"/>
              </a:highlight>
            </a:endParaRPr>
          </a:p>
        </p:txBody>
      </p:sp>
      <p:sp>
        <p:nvSpPr>
          <p:cNvPr id="956423" name="矩形 956422"/>
          <p:cNvSpPr/>
          <p:nvPr/>
        </p:nvSpPr>
        <p:spPr>
          <a:xfrm>
            <a:off x="563563" y="5424488"/>
            <a:ext cx="7945437" cy="822325"/>
          </a:xfrm>
          <a:prstGeom prst="rect">
            <a:avLst/>
          </a:prstGeom>
          <a:noFill/>
          <a:ln w="9525">
            <a:noFill/>
          </a:ln>
        </p:spPr>
        <p:txBody>
          <a:bodyPr>
            <a:spAutoFit/>
          </a:bodyPr>
          <a:p>
            <a:r>
              <a:rPr lang="en-GB" altLang="zh-CN"/>
              <a:t>The remainder of the</a:t>
            </a:r>
            <a:r>
              <a:rPr lang="en-GB" altLang="zh-CN">
                <a:solidFill>
                  <a:srgbClr val="FF0000"/>
                </a:solidFill>
              </a:rPr>
              <a:t> amino acids maintain the precise shape of the enzyme and the active site</a:t>
            </a:r>
            <a:r>
              <a:rPr lang="en-GB" altLang="zh-CN"/>
              <a:t>.</a:t>
            </a:r>
            <a:endParaRPr lang="en-GB" altLang="zh-CN"/>
          </a:p>
        </p:txBody>
      </p:sp>
      <p:pic>
        <p:nvPicPr>
          <p:cNvPr id="956424" name="图片 956423" descr="notes_icon"/>
          <p:cNvPicPr>
            <a:picLocks noChangeAspect="1"/>
          </p:cNvPicPr>
          <p:nvPr/>
        </p:nvPicPr>
        <p:blipFill>
          <a:blip r:embed="rId1"/>
          <a:stretch>
            <a:fillRect/>
          </a:stretch>
        </p:blipFill>
        <p:spPr>
          <a:xfrm>
            <a:off x="7443788" y="150813"/>
            <a:ext cx="442912" cy="387350"/>
          </a:xfrm>
          <a:prstGeom prst="rect">
            <a:avLst/>
          </a:prstGeom>
          <a:noFill/>
          <a:ln w="9525">
            <a:noFill/>
          </a:ln>
        </p:spPr>
      </p:pic>
      <p:pic>
        <p:nvPicPr>
          <p:cNvPr id="956427" name="图片 956426" descr="hCE1"/>
          <p:cNvPicPr>
            <a:picLocks noChangeAspect="1"/>
          </p:cNvPicPr>
          <p:nvPr/>
        </p:nvPicPr>
        <p:blipFill>
          <a:blip r:embed="rId2"/>
          <a:stretch>
            <a:fillRect/>
          </a:stretch>
        </p:blipFill>
        <p:spPr>
          <a:xfrm>
            <a:off x="558800" y="2063750"/>
            <a:ext cx="3725863" cy="3390900"/>
          </a:xfrm>
          <a:prstGeom prst="rect">
            <a:avLst/>
          </a:prstGeom>
          <a:noFill/>
          <a:ln w="9525">
            <a:noFill/>
          </a:ln>
        </p:spPr>
      </p:pic>
      <p:pic>
        <p:nvPicPr>
          <p:cNvPr id="956428" name="图片 956427" descr="forward_arrow_colour">
            <a:hlinkClick r:id="" action="ppaction://hlinkshowjump?jump=nextslide"/>
          </p:cNvPr>
          <p:cNvPicPr>
            <a:picLocks noChangeAspect="1"/>
          </p:cNvPicPr>
          <p:nvPr/>
        </p:nvPicPr>
        <p:blipFill>
          <a:blip r:embed="rId3"/>
          <a:stretch>
            <a:fillRect/>
          </a:stretch>
        </p:blipFill>
        <p:spPr>
          <a:xfrm>
            <a:off x="8447088" y="6167438"/>
            <a:ext cx="630237" cy="574675"/>
          </a:xfrm>
          <a:prstGeom prst="rect">
            <a:avLst/>
          </a:prstGeom>
          <a:noFill/>
          <a:ln w="9525">
            <a:noFill/>
          </a:ln>
        </p:spPr>
      </p:pic>
      <p:sp>
        <p:nvSpPr>
          <p:cNvPr id="956429" name="文本框 956428"/>
          <p:cNvSpPr txBox="1"/>
          <p:nvPr/>
        </p:nvSpPr>
        <p:spPr>
          <a:xfrm>
            <a:off x="4429125" y="4891088"/>
            <a:ext cx="1658938" cy="457200"/>
          </a:xfrm>
          <a:prstGeom prst="rect">
            <a:avLst/>
          </a:prstGeom>
          <a:noFill/>
          <a:ln w="9525">
            <a:noFill/>
          </a:ln>
        </p:spPr>
        <p:txBody>
          <a:bodyPr wrap="none" anchor="t" anchorCtr="0">
            <a:spAutoFit/>
          </a:bodyPr>
          <a:p>
            <a:r>
              <a:rPr lang="en-GB" altLang="zh-CN" b="1">
                <a:solidFill>
                  <a:srgbClr val="10BC45"/>
                </a:solidFill>
              </a:rPr>
              <a:t>active site</a:t>
            </a:r>
            <a:endParaRPr lang="en-GB" altLang="zh-CN" b="1">
              <a:solidFill>
                <a:srgbClr val="10BC45"/>
              </a:solidFill>
            </a:endParaRPr>
          </a:p>
        </p:txBody>
      </p:sp>
      <p:sp>
        <p:nvSpPr>
          <p:cNvPr id="956430" name="直接连接符 956429"/>
          <p:cNvSpPr/>
          <p:nvPr/>
        </p:nvSpPr>
        <p:spPr>
          <a:xfrm rot="5400000" flipH="1">
            <a:off x="2311400" y="3067050"/>
            <a:ext cx="2220913" cy="1879600"/>
          </a:xfrm>
          <a:prstGeom prst="line">
            <a:avLst/>
          </a:prstGeom>
          <a:ln w="38100" cap="flat" cmpd="sng">
            <a:solidFill>
              <a:schemeClr val="tx1"/>
            </a:solidFill>
            <a:prstDash val="solid"/>
            <a:headEnd type="oval" w="sm" len="sm"/>
            <a:tailEnd type="triangle" w="med" len="med"/>
          </a:ln>
        </p:spPr>
      </p:sp>
      <p:sp>
        <p:nvSpPr>
          <p:cNvPr id="956431" name="直接连接符 956430"/>
          <p:cNvSpPr/>
          <p:nvPr/>
        </p:nvSpPr>
        <p:spPr>
          <a:xfrm rot="5400000" flipH="1">
            <a:off x="2584450" y="3340100"/>
            <a:ext cx="735013" cy="2819400"/>
          </a:xfrm>
          <a:prstGeom prst="line">
            <a:avLst/>
          </a:prstGeom>
          <a:ln w="38100" cap="flat" cmpd="sng">
            <a:solidFill>
              <a:schemeClr val="tx1"/>
            </a:solidFill>
            <a:prstDash val="solid"/>
            <a:headEnd type="oval" w="sm" len="sm"/>
            <a:tailEnd type="triangle" w="med" len="med"/>
          </a:ln>
        </p:spPr>
      </p:sp>
      <p:sp>
        <p:nvSpPr>
          <p:cNvPr id="956432" name="直接连接符 956431"/>
          <p:cNvSpPr/>
          <p:nvPr/>
        </p:nvSpPr>
        <p:spPr>
          <a:xfrm rot="5400000" flipH="1">
            <a:off x="3659188" y="4414838"/>
            <a:ext cx="481012" cy="923925"/>
          </a:xfrm>
          <a:prstGeom prst="line">
            <a:avLst/>
          </a:prstGeom>
          <a:ln w="38100" cap="flat" cmpd="sng">
            <a:solidFill>
              <a:schemeClr val="tx1"/>
            </a:solidFill>
            <a:prstDash val="solid"/>
            <a:headEnd type="oval" w="sm" len="sm"/>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6427"/>
                                        </p:tgtEl>
                                        <p:attrNameLst>
                                          <p:attrName>style.visibility</p:attrName>
                                        </p:attrNameLst>
                                      </p:cBhvr>
                                      <p:to>
                                        <p:strVal val="visible"/>
                                      </p:to>
                                    </p:set>
                                    <p:animEffect transition="in" filter="wipe(up)">
                                      <p:cBhvr>
                                        <p:cTn id="7" dur="500"/>
                                        <p:tgtEl>
                                          <p:spTgt spid="95642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56422"/>
                                        </p:tgtEl>
                                        <p:attrNameLst>
                                          <p:attrName>style.visibility</p:attrName>
                                        </p:attrNameLst>
                                      </p:cBhvr>
                                      <p:to>
                                        <p:strVal val="visible"/>
                                      </p:to>
                                    </p:set>
                                    <p:animEffect transition="in" filter="dissolve">
                                      <p:cBhvr>
                                        <p:cTn id="11" dur="500"/>
                                        <p:tgtEl>
                                          <p:spTgt spid="95642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956429"/>
                                        </p:tgtEl>
                                        <p:attrNameLst>
                                          <p:attrName>style.visibility</p:attrName>
                                        </p:attrNameLst>
                                      </p:cBhvr>
                                      <p:to>
                                        <p:strVal val="visible"/>
                                      </p:to>
                                    </p:set>
                                    <p:animEffect transition="in" filter="wipe(right)">
                                      <p:cBhvr>
                                        <p:cTn id="15" dur="500"/>
                                        <p:tgtEl>
                                          <p:spTgt spid="95642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956430"/>
                                        </p:tgtEl>
                                        <p:attrNameLst>
                                          <p:attrName>style.visibility</p:attrName>
                                        </p:attrNameLst>
                                      </p:cBhvr>
                                      <p:to>
                                        <p:strVal val="visible"/>
                                      </p:to>
                                    </p:set>
                                    <p:animEffect transition="in" filter="wipe(right)">
                                      <p:cBhvr>
                                        <p:cTn id="19" dur="500"/>
                                        <p:tgtEl>
                                          <p:spTgt spid="956430"/>
                                        </p:tgtEl>
                                      </p:cBhvr>
                                    </p:animEffect>
                                  </p:childTnLst>
                                </p:cTn>
                              </p:par>
                              <p:par>
                                <p:cTn id="20" presetID="22" presetClass="entr" presetSubtype="2" fill="hold" nodeType="withEffect">
                                  <p:stCondLst>
                                    <p:cond delay="0"/>
                                  </p:stCondLst>
                                  <p:childTnLst>
                                    <p:set>
                                      <p:cBhvr>
                                        <p:cTn id="21" dur="1" fill="hold">
                                          <p:stCondLst>
                                            <p:cond delay="0"/>
                                          </p:stCondLst>
                                        </p:cTn>
                                        <p:tgtEl>
                                          <p:spTgt spid="956432"/>
                                        </p:tgtEl>
                                        <p:attrNameLst>
                                          <p:attrName>style.visibility</p:attrName>
                                        </p:attrNameLst>
                                      </p:cBhvr>
                                      <p:to>
                                        <p:strVal val="visible"/>
                                      </p:to>
                                    </p:set>
                                    <p:animEffect transition="in" filter="wipe(right)">
                                      <p:cBhvr>
                                        <p:cTn id="22" dur="500"/>
                                        <p:tgtEl>
                                          <p:spTgt spid="956432"/>
                                        </p:tgtEl>
                                      </p:cBhvr>
                                    </p:animEffect>
                                  </p:childTnLst>
                                </p:cTn>
                              </p:par>
                              <p:par>
                                <p:cTn id="23" presetID="22" presetClass="entr" presetSubtype="2" fill="hold" nodeType="withEffect">
                                  <p:stCondLst>
                                    <p:cond delay="0"/>
                                  </p:stCondLst>
                                  <p:childTnLst>
                                    <p:set>
                                      <p:cBhvr>
                                        <p:cTn id="24" dur="1" fill="hold">
                                          <p:stCondLst>
                                            <p:cond delay="0"/>
                                          </p:stCondLst>
                                        </p:cTn>
                                        <p:tgtEl>
                                          <p:spTgt spid="956431"/>
                                        </p:tgtEl>
                                        <p:attrNameLst>
                                          <p:attrName>style.visibility</p:attrName>
                                        </p:attrNameLst>
                                      </p:cBhvr>
                                      <p:to>
                                        <p:strVal val="visible"/>
                                      </p:to>
                                    </p:set>
                                    <p:animEffect transition="in" filter="wipe(right)">
                                      <p:cBhvr>
                                        <p:cTn id="25" dur="500"/>
                                        <p:tgtEl>
                                          <p:spTgt spid="95643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56423"/>
                                        </p:tgtEl>
                                        <p:attrNameLst>
                                          <p:attrName>style.visibility</p:attrName>
                                        </p:attrNameLst>
                                      </p:cBhvr>
                                      <p:to>
                                        <p:strVal val="visible"/>
                                      </p:to>
                                    </p:set>
                                    <p:animEffect transition="in" filter="dissolve">
                                      <p:cBhvr>
                                        <p:cTn id="30" dur="500"/>
                                        <p:tgtEl>
                                          <p:spTgt spid="956423"/>
                                        </p:tgtEl>
                                      </p:cBhvr>
                                    </p:animEffect>
                                  </p:childTnLst>
                                </p:cTn>
                              </p:par>
                              <p:par>
                                <p:cTn id="31" presetID="1" presetClass="entr" presetSubtype="0" fill="hold" nodeType="withEffect">
                                  <p:stCondLst>
                                    <p:cond delay="0"/>
                                  </p:stCondLst>
                                  <p:childTnLst>
                                    <p:set>
                                      <p:cBhvr>
                                        <p:cTn id="32" dur="1" fill="hold">
                                          <p:stCondLst>
                                            <p:cond delay="0"/>
                                          </p:stCondLst>
                                        </p:cTn>
                                        <p:tgtEl>
                                          <p:spTgt spid="956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22" grpId="0"/>
      <p:bldP spid="956423" grpId="0"/>
      <p:bldP spid="9564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8466" name="标题 958465"/>
          <p:cNvSpPr>
            <a:spLocks noGrp="1"/>
          </p:cNvSpPr>
          <p:nvPr>
            <p:ph type="title" idx="4294967295"/>
          </p:nvPr>
        </p:nvSpPr>
        <p:spPr/>
        <p:txBody>
          <a:bodyPr anchor="ctr" anchorCtr="0"/>
          <a:p>
            <a:r>
              <a:rPr lang="en-GB" altLang="zh-CN"/>
              <a:t>Substrates and specificity</a:t>
            </a:r>
            <a:endParaRPr lang="en-GB" altLang="zh-CN"/>
          </a:p>
        </p:txBody>
      </p:sp>
      <p:sp>
        <p:nvSpPr>
          <p:cNvPr id="958467" name="文本框 958466"/>
          <p:cNvSpPr txBox="1"/>
          <p:nvPr/>
        </p:nvSpPr>
        <p:spPr>
          <a:xfrm>
            <a:off x="554673" y="737870"/>
            <a:ext cx="7808912" cy="1198880"/>
          </a:xfrm>
          <a:prstGeom prst="rect">
            <a:avLst/>
          </a:prstGeom>
          <a:noFill/>
          <a:ln w="9525">
            <a:noFill/>
          </a:ln>
        </p:spPr>
        <p:txBody>
          <a:bodyPr>
            <a:spAutoFit/>
          </a:bodyPr>
          <a:p>
            <a:r>
              <a:rPr lang="en-GB" altLang="zh-CN"/>
              <a:t>The active site of an enzyme binds the </a:t>
            </a:r>
            <a:r>
              <a:rPr lang="en-GB" altLang="zh-CN" b="1">
                <a:solidFill>
                  <a:srgbClr val="10BC45"/>
                </a:solidFill>
              </a:rPr>
              <a:t>substrate</a:t>
            </a:r>
            <a:r>
              <a:rPr lang="en-GB" altLang="zh-CN"/>
              <a:t> </a:t>
            </a:r>
            <a:r>
              <a:rPr lang="en-GB" altLang="zh-CN" dirty="0" err="1"/>
              <a:t>molecule(s</a:t>
            </a:r>
            <a:r>
              <a:rPr lang="en-GB" altLang="zh-CN"/>
              <a:t>) of a biochemical reaction</a:t>
            </a:r>
            <a:r>
              <a:rPr lang="en-US" altLang="en-GB"/>
              <a:t>.  </a:t>
            </a:r>
            <a:r>
              <a:rPr lang="en-US" altLang="en-GB">
                <a:highlight>
                  <a:srgbClr val="FFFF00"/>
                </a:highlight>
              </a:rPr>
              <a:t>A substrate is any substances that is acted upon by the enzyme.</a:t>
            </a:r>
            <a:endParaRPr lang="en-US" altLang="en-GB">
              <a:highlight>
                <a:srgbClr val="FFFF00"/>
              </a:highlight>
            </a:endParaRPr>
          </a:p>
        </p:txBody>
      </p:sp>
      <p:sp>
        <p:nvSpPr>
          <p:cNvPr id="958468" name="文本框 958467"/>
          <p:cNvSpPr txBox="1"/>
          <p:nvPr/>
        </p:nvSpPr>
        <p:spPr>
          <a:xfrm>
            <a:off x="563563" y="2168525"/>
            <a:ext cx="8393112" cy="1198880"/>
          </a:xfrm>
          <a:prstGeom prst="rect">
            <a:avLst/>
          </a:prstGeom>
          <a:noFill/>
          <a:ln w="9525">
            <a:noFill/>
          </a:ln>
        </p:spPr>
        <p:txBody>
          <a:bodyPr>
            <a:spAutoFit/>
          </a:bodyPr>
          <a:p>
            <a:r>
              <a:rPr lang="en-GB" altLang="zh-CN"/>
              <a:t>Many </a:t>
            </a:r>
            <a:r>
              <a:rPr lang="en-GB" altLang="zh-CN">
                <a:highlight>
                  <a:srgbClr val="FFFF00"/>
                </a:highlight>
              </a:rPr>
              <a:t>enzymes are specific </a:t>
            </a:r>
            <a:r>
              <a:rPr lang="en-GB" altLang="zh-CN"/>
              <a:t>for just one reaction. For example, </a:t>
            </a:r>
            <a:r>
              <a:rPr lang="en-GB" altLang="zh-CN" b="1">
                <a:solidFill>
                  <a:srgbClr val="10BC45"/>
                </a:solidFill>
              </a:rPr>
              <a:t>catalase</a:t>
            </a:r>
            <a:r>
              <a:rPr lang="zh-CN" altLang="en-GB" b="1">
                <a:solidFill>
                  <a:srgbClr val="10BC45"/>
                </a:solidFill>
              </a:rPr>
              <a:t>过氧化氢酶</a:t>
            </a:r>
            <a:r>
              <a:rPr lang="en-GB" altLang="zh-CN"/>
              <a:t> only catalyzes the breakdown of hydrogen peroxide, a toxic by-product of metabolism.</a:t>
            </a:r>
            <a:endParaRPr lang="en-GB" altLang="zh-CN"/>
          </a:p>
        </p:txBody>
      </p:sp>
      <p:sp>
        <p:nvSpPr>
          <p:cNvPr id="958469" name="文本框 958468"/>
          <p:cNvSpPr txBox="1"/>
          <p:nvPr/>
        </p:nvSpPr>
        <p:spPr>
          <a:xfrm>
            <a:off x="563563" y="4937125"/>
            <a:ext cx="8342312" cy="1187450"/>
          </a:xfrm>
          <a:prstGeom prst="rect">
            <a:avLst/>
          </a:prstGeom>
          <a:noFill/>
          <a:ln w="9525">
            <a:noFill/>
          </a:ln>
        </p:spPr>
        <p:txBody>
          <a:bodyPr>
            <a:spAutoFit/>
          </a:bodyPr>
          <a:p>
            <a:r>
              <a:rPr lang="en-GB" altLang="zh-CN"/>
              <a:t>Other enzymes catalyze more general types of reactions. For example, some</a:t>
            </a:r>
            <a:r>
              <a:rPr lang="en-GB" altLang="zh-CN">
                <a:highlight>
                  <a:srgbClr val="FFFF00"/>
                </a:highlight>
              </a:rPr>
              <a:t> lipases</a:t>
            </a:r>
            <a:r>
              <a:rPr lang="en-GB" altLang="zh-CN"/>
              <a:t> can break down different lipids into fatty acids and glycerol.</a:t>
            </a:r>
            <a:endParaRPr lang="en-GB" altLang="zh-CN"/>
          </a:p>
        </p:txBody>
      </p:sp>
      <p:sp>
        <p:nvSpPr>
          <p:cNvPr id="958484" name="圆角矩形 958483"/>
          <p:cNvSpPr/>
          <p:nvPr/>
        </p:nvSpPr>
        <p:spPr>
          <a:xfrm>
            <a:off x="889000" y="3568700"/>
            <a:ext cx="7404100" cy="1257300"/>
          </a:xfrm>
          <a:prstGeom prst="roundRect">
            <a:avLst>
              <a:gd name="adj" fmla="val 16667"/>
            </a:avLst>
          </a:prstGeom>
          <a:solidFill>
            <a:srgbClr val="FFFFCC"/>
          </a:solidFill>
          <a:ln w="38100" cap="flat" cmpd="sng">
            <a:solidFill>
              <a:srgbClr val="10BC45"/>
            </a:solidFill>
            <a:prstDash val="solid"/>
            <a:headEnd type="none" w="med" len="med"/>
            <a:tailEnd type="none" w="med" len="med"/>
          </a:ln>
        </p:spPr>
        <p:txBody>
          <a:bodyPr/>
          <a:p>
            <a:endParaRPr lang="zh-CN" altLang="en-US"/>
          </a:p>
        </p:txBody>
      </p:sp>
      <p:sp>
        <p:nvSpPr>
          <p:cNvPr id="958471" name="文本框 958470"/>
          <p:cNvSpPr txBox="1"/>
          <p:nvPr/>
        </p:nvSpPr>
        <p:spPr>
          <a:xfrm>
            <a:off x="962025" y="3619500"/>
            <a:ext cx="2925763" cy="457200"/>
          </a:xfrm>
          <a:prstGeom prst="rect">
            <a:avLst/>
          </a:prstGeom>
          <a:noFill/>
          <a:ln w="9525">
            <a:noFill/>
          </a:ln>
        </p:spPr>
        <p:txBody>
          <a:bodyPr wrap="none" anchor="t" anchorCtr="0">
            <a:spAutoFit/>
          </a:bodyPr>
          <a:p>
            <a:pPr algn="ctr"/>
            <a:r>
              <a:rPr lang="en-GB" altLang="zh-CN" b="1"/>
              <a:t>hydrogen peroxide</a:t>
            </a:r>
            <a:endParaRPr lang="en-GB" altLang="zh-CN" b="1"/>
          </a:p>
        </p:txBody>
      </p:sp>
      <p:sp>
        <p:nvSpPr>
          <p:cNvPr id="958472" name="文本框 958471"/>
          <p:cNvSpPr txBox="1"/>
          <p:nvPr/>
        </p:nvSpPr>
        <p:spPr>
          <a:xfrm>
            <a:off x="5030788" y="3619500"/>
            <a:ext cx="981075" cy="457200"/>
          </a:xfrm>
          <a:prstGeom prst="rect">
            <a:avLst/>
          </a:prstGeom>
          <a:noFill/>
          <a:ln w="9525">
            <a:noFill/>
          </a:ln>
        </p:spPr>
        <p:txBody>
          <a:bodyPr wrap="none" anchor="t" anchorCtr="0">
            <a:spAutoFit/>
          </a:bodyPr>
          <a:p>
            <a:pPr algn="ctr"/>
            <a:r>
              <a:rPr lang="en-GB" altLang="zh-CN" b="1"/>
              <a:t>water</a:t>
            </a:r>
            <a:endParaRPr lang="en-GB" altLang="zh-CN" b="1"/>
          </a:p>
        </p:txBody>
      </p:sp>
      <p:sp>
        <p:nvSpPr>
          <p:cNvPr id="958473" name="文本框 958472"/>
          <p:cNvSpPr txBox="1"/>
          <p:nvPr/>
        </p:nvSpPr>
        <p:spPr>
          <a:xfrm>
            <a:off x="6905625" y="3619500"/>
            <a:ext cx="1250950" cy="457200"/>
          </a:xfrm>
          <a:prstGeom prst="rect">
            <a:avLst/>
          </a:prstGeom>
          <a:noFill/>
          <a:ln w="9525">
            <a:noFill/>
          </a:ln>
        </p:spPr>
        <p:txBody>
          <a:bodyPr wrap="none" anchor="t" anchorCtr="0">
            <a:spAutoFit/>
          </a:bodyPr>
          <a:p>
            <a:pPr algn="ctr"/>
            <a:r>
              <a:rPr lang="en-GB" altLang="zh-CN" b="1"/>
              <a:t>oxygen</a:t>
            </a:r>
            <a:endParaRPr lang="en-GB" altLang="zh-CN" b="1"/>
          </a:p>
        </p:txBody>
      </p:sp>
      <p:sp>
        <p:nvSpPr>
          <p:cNvPr id="958477" name="文本框 958476"/>
          <p:cNvSpPr txBox="1"/>
          <p:nvPr/>
        </p:nvSpPr>
        <p:spPr>
          <a:xfrm>
            <a:off x="6262688" y="3587750"/>
            <a:ext cx="392112" cy="519113"/>
          </a:xfrm>
          <a:prstGeom prst="rect">
            <a:avLst/>
          </a:prstGeom>
          <a:noFill/>
          <a:ln w="9525">
            <a:noFill/>
          </a:ln>
        </p:spPr>
        <p:txBody>
          <a:bodyPr wrap="none" anchor="t" anchorCtr="0">
            <a:spAutoFit/>
          </a:bodyPr>
          <a:p>
            <a:r>
              <a:rPr lang="en-GB" altLang="zh-CN" sz="2800" b="1"/>
              <a:t>+</a:t>
            </a:r>
            <a:endParaRPr lang="en-GB" altLang="zh-CN" sz="2800" b="1" baseline="-25000"/>
          </a:p>
        </p:txBody>
      </p:sp>
      <p:sp>
        <p:nvSpPr>
          <p:cNvPr id="958478" name="文本框 958477"/>
          <p:cNvSpPr txBox="1"/>
          <p:nvPr/>
        </p:nvSpPr>
        <p:spPr>
          <a:xfrm>
            <a:off x="4138613" y="3527425"/>
            <a:ext cx="641350" cy="641350"/>
          </a:xfrm>
          <a:prstGeom prst="rect">
            <a:avLst/>
          </a:prstGeom>
          <a:noFill/>
          <a:ln w="9525">
            <a:noFill/>
          </a:ln>
        </p:spPr>
        <p:txBody>
          <a:bodyPr wrap="none" anchor="t" anchorCtr="0">
            <a:spAutoFit/>
          </a:bodyPr>
          <a:p>
            <a:r>
              <a:rPr lang="en-GB" altLang="zh-CN" sz="3600">
                <a:cs typeface="Arial" panose="020B0604020202020204" pitchFamily="34" charset="0"/>
              </a:rPr>
              <a:t>→</a:t>
            </a:r>
            <a:endParaRPr lang="en-GB" altLang="zh-CN" sz="3600" baseline="-25000">
              <a:ea typeface="Arial" panose="020B0604020202020204" pitchFamily="34" charset="0"/>
            </a:endParaRPr>
          </a:p>
        </p:txBody>
      </p:sp>
      <p:sp>
        <p:nvSpPr>
          <p:cNvPr id="958474" name="文本框 958473"/>
          <p:cNvSpPr txBox="1"/>
          <p:nvPr/>
        </p:nvSpPr>
        <p:spPr>
          <a:xfrm>
            <a:off x="1990725" y="4287838"/>
            <a:ext cx="866775" cy="457200"/>
          </a:xfrm>
          <a:prstGeom prst="rect">
            <a:avLst/>
          </a:prstGeom>
          <a:noFill/>
          <a:ln w="9525">
            <a:noFill/>
          </a:ln>
        </p:spPr>
        <p:txBody>
          <a:bodyPr wrap="none" anchor="t" anchorCtr="0">
            <a:spAutoFit/>
          </a:bodyPr>
          <a:p>
            <a:pPr algn="ctr"/>
            <a:r>
              <a:rPr lang="en-GB" altLang="zh-CN" b="1"/>
              <a:t>H</a:t>
            </a:r>
            <a:r>
              <a:rPr lang="en-GB" altLang="zh-CN" b="1" baseline="-25000"/>
              <a:t>2</a:t>
            </a:r>
            <a:r>
              <a:rPr lang="en-GB" altLang="zh-CN" b="1"/>
              <a:t>O</a:t>
            </a:r>
            <a:r>
              <a:rPr lang="en-GB" altLang="zh-CN" b="1" baseline="-25000"/>
              <a:t>2</a:t>
            </a:r>
            <a:endParaRPr lang="en-GB" altLang="zh-CN" b="1" baseline="-25000"/>
          </a:p>
        </p:txBody>
      </p:sp>
      <p:sp>
        <p:nvSpPr>
          <p:cNvPr id="958475" name="文本框 958474"/>
          <p:cNvSpPr txBox="1"/>
          <p:nvPr/>
        </p:nvSpPr>
        <p:spPr>
          <a:xfrm>
            <a:off x="5143500" y="4287838"/>
            <a:ext cx="754063" cy="457200"/>
          </a:xfrm>
          <a:prstGeom prst="rect">
            <a:avLst/>
          </a:prstGeom>
          <a:noFill/>
          <a:ln w="9525">
            <a:noFill/>
          </a:ln>
        </p:spPr>
        <p:txBody>
          <a:bodyPr wrap="none" anchor="t" anchorCtr="0">
            <a:spAutoFit/>
          </a:bodyPr>
          <a:p>
            <a:pPr algn="ctr"/>
            <a:r>
              <a:rPr lang="en-GB" altLang="zh-CN" b="1"/>
              <a:t>H</a:t>
            </a:r>
            <a:r>
              <a:rPr lang="en-GB" altLang="zh-CN" b="1" baseline="-25000"/>
              <a:t>2</a:t>
            </a:r>
            <a:r>
              <a:rPr lang="en-GB" altLang="zh-CN" b="1"/>
              <a:t>O</a:t>
            </a:r>
            <a:endParaRPr lang="en-GB" altLang="zh-CN" b="1" baseline="-25000"/>
          </a:p>
        </p:txBody>
      </p:sp>
      <p:sp>
        <p:nvSpPr>
          <p:cNvPr id="958476" name="文本框 958475"/>
          <p:cNvSpPr txBox="1"/>
          <p:nvPr/>
        </p:nvSpPr>
        <p:spPr>
          <a:xfrm>
            <a:off x="7264400" y="4287838"/>
            <a:ext cx="533400" cy="457200"/>
          </a:xfrm>
          <a:prstGeom prst="rect">
            <a:avLst/>
          </a:prstGeom>
          <a:noFill/>
          <a:ln w="9525">
            <a:noFill/>
          </a:ln>
        </p:spPr>
        <p:txBody>
          <a:bodyPr wrap="none" anchor="t" anchorCtr="0">
            <a:spAutoFit/>
          </a:bodyPr>
          <a:p>
            <a:pPr algn="ctr"/>
            <a:r>
              <a:rPr lang="en-GB" altLang="zh-CN" b="1"/>
              <a:t>O</a:t>
            </a:r>
            <a:r>
              <a:rPr lang="en-GB" altLang="zh-CN" b="1" baseline="-25000"/>
              <a:t>2</a:t>
            </a:r>
            <a:endParaRPr lang="en-GB" altLang="zh-CN" b="1" baseline="-25000"/>
          </a:p>
        </p:txBody>
      </p:sp>
      <p:sp>
        <p:nvSpPr>
          <p:cNvPr id="958479" name="文本框 958478"/>
          <p:cNvSpPr txBox="1"/>
          <p:nvPr/>
        </p:nvSpPr>
        <p:spPr>
          <a:xfrm>
            <a:off x="6262688" y="4257675"/>
            <a:ext cx="392112" cy="519113"/>
          </a:xfrm>
          <a:prstGeom prst="rect">
            <a:avLst/>
          </a:prstGeom>
          <a:noFill/>
          <a:ln w="9525">
            <a:noFill/>
          </a:ln>
        </p:spPr>
        <p:txBody>
          <a:bodyPr wrap="none" anchor="t" anchorCtr="0">
            <a:spAutoFit/>
          </a:bodyPr>
          <a:p>
            <a:r>
              <a:rPr lang="en-GB" altLang="zh-CN" sz="2800" b="1"/>
              <a:t>+</a:t>
            </a:r>
            <a:endParaRPr lang="en-GB" altLang="zh-CN" sz="2800" b="1" baseline="-25000"/>
          </a:p>
        </p:txBody>
      </p:sp>
      <p:sp>
        <p:nvSpPr>
          <p:cNvPr id="958480" name="文本框 958479"/>
          <p:cNvSpPr txBox="1"/>
          <p:nvPr/>
        </p:nvSpPr>
        <p:spPr>
          <a:xfrm>
            <a:off x="4138613" y="4197350"/>
            <a:ext cx="641350" cy="641350"/>
          </a:xfrm>
          <a:prstGeom prst="rect">
            <a:avLst/>
          </a:prstGeom>
          <a:noFill/>
          <a:ln w="9525">
            <a:noFill/>
          </a:ln>
        </p:spPr>
        <p:txBody>
          <a:bodyPr wrap="none" anchor="t" anchorCtr="0">
            <a:spAutoFit/>
          </a:bodyPr>
          <a:p>
            <a:r>
              <a:rPr lang="en-GB" altLang="zh-CN" sz="3600">
                <a:cs typeface="Arial" panose="020B0604020202020204" pitchFamily="34" charset="0"/>
              </a:rPr>
              <a:t>→</a:t>
            </a:r>
            <a:endParaRPr lang="en-GB" altLang="zh-CN" sz="3600" baseline="-25000">
              <a:ea typeface="Arial" panose="020B0604020202020204" pitchFamily="34" charset="0"/>
            </a:endParaRPr>
          </a:p>
        </p:txBody>
      </p:sp>
      <p:sp>
        <p:nvSpPr>
          <p:cNvPr id="958483" name="文本框 958482"/>
          <p:cNvSpPr txBox="1"/>
          <p:nvPr/>
        </p:nvSpPr>
        <p:spPr>
          <a:xfrm>
            <a:off x="3806825" y="4002088"/>
            <a:ext cx="1320800" cy="457200"/>
          </a:xfrm>
          <a:prstGeom prst="rect">
            <a:avLst/>
          </a:prstGeom>
          <a:noFill/>
          <a:ln w="9525">
            <a:noFill/>
          </a:ln>
        </p:spPr>
        <p:txBody>
          <a:bodyPr wrap="none" anchor="t" anchorCtr="0">
            <a:spAutoFit/>
          </a:bodyPr>
          <a:p>
            <a:r>
              <a:rPr lang="en-GB" altLang="zh-CN"/>
              <a:t>catalase</a:t>
            </a:r>
            <a:endParaRPr lang="en-GB" altLang="zh-CN"/>
          </a:p>
        </p:txBody>
      </p:sp>
      <p:pic>
        <p:nvPicPr>
          <p:cNvPr id="958487" name="图片 958486" descr="forward_arrow_colour">
            <a:hlinkClick r:id="" action="ppaction://hlinkshowjump?jump=nextslide"/>
          </p:cNvPr>
          <p:cNvPicPr>
            <a:picLocks noChangeAspect="1"/>
          </p:cNvPicPr>
          <p:nvPr/>
        </p:nvPicPr>
        <p:blipFill>
          <a:blip r:embed="rId1"/>
          <a:stretch>
            <a:fillRect/>
          </a:stretch>
        </p:blipFill>
        <p:spPr>
          <a:xfrm>
            <a:off x="8447088" y="6167438"/>
            <a:ext cx="630237"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8468"/>
                                        </p:tgtEl>
                                        <p:attrNameLst>
                                          <p:attrName>style.visibility</p:attrName>
                                        </p:attrNameLst>
                                      </p:cBhvr>
                                      <p:to>
                                        <p:strVal val="visible"/>
                                      </p:to>
                                    </p:set>
                                    <p:animEffect transition="in" filter="dissolve">
                                      <p:cBhvr>
                                        <p:cTn id="7" dur="500"/>
                                        <p:tgtEl>
                                          <p:spTgt spid="9584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8484"/>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958471"/>
                                        </p:tgtEl>
                                        <p:attrNameLst>
                                          <p:attrName>style.visibility</p:attrName>
                                        </p:attrNameLst>
                                      </p:cBhvr>
                                      <p:to>
                                        <p:strVal val="visible"/>
                                      </p:to>
                                    </p:set>
                                    <p:animEffect transition="in" filter="wipe(left)">
                                      <p:cBhvr>
                                        <p:cTn id="14" dur="500"/>
                                        <p:tgtEl>
                                          <p:spTgt spid="958471"/>
                                        </p:tgtEl>
                                      </p:cBhvr>
                                    </p:animEffec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958478"/>
                                        </p:tgtEl>
                                        <p:attrNameLst>
                                          <p:attrName>style.visibility</p:attrName>
                                        </p:attrNameLst>
                                      </p:cBhvr>
                                      <p:to>
                                        <p:strVal val="visible"/>
                                      </p:to>
                                    </p:set>
                                    <p:animEffect transition="in" filter="wipe(left)">
                                      <p:cBhvr>
                                        <p:cTn id="18" dur="500"/>
                                        <p:tgtEl>
                                          <p:spTgt spid="958478"/>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58472"/>
                                        </p:tgtEl>
                                        <p:attrNameLst>
                                          <p:attrName>style.visibility</p:attrName>
                                        </p:attrNameLst>
                                      </p:cBhvr>
                                      <p:to>
                                        <p:strVal val="visible"/>
                                      </p:to>
                                    </p:set>
                                    <p:animEffect transition="in" filter="wipe(left)">
                                      <p:cBhvr>
                                        <p:cTn id="22" dur="500"/>
                                        <p:tgtEl>
                                          <p:spTgt spid="958472"/>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958477"/>
                                        </p:tgtEl>
                                        <p:attrNameLst>
                                          <p:attrName>style.visibility</p:attrName>
                                        </p:attrNameLst>
                                      </p:cBhvr>
                                      <p:to>
                                        <p:strVal val="visible"/>
                                      </p:to>
                                    </p:set>
                                    <p:animEffect transition="in" filter="wipe(left)">
                                      <p:cBhvr>
                                        <p:cTn id="26" dur="500"/>
                                        <p:tgtEl>
                                          <p:spTgt spid="958477"/>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958473"/>
                                        </p:tgtEl>
                                        <p:attrNameLst>
                                          <p:attrName>style.visibility</p:attrName>
                                        </p:attrNameLst>
                                      </p:cBhvr>
                                      <p:to>
                                        <p:strVal val="visible"/>
                                      </p:to>
                                    </p:set>
                                    <p:animEffect transition="in" filter="wipe(left)">
                                      <p:cBhvr>
                                        <p:cTn id="30" dur="500"/>
                                        <p:tgtEl>
                                          <p:spTgt spid="958473"/>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958474"/>
                                        </p:tgtEl>
                                        <p:attrNameLst>
                                          <p:attrName>style.visibility</p:attrName>
                                        </p:attrNameLst>
                                      </p:cBhvr>
                                      <p:to>
                                        <p:strVal val="visible"/>
                                      </p:to>
                                    </p:set>
                                    <p:animEffect transition="in" filter="wipe(left)">
                                      <p:cBhvr>
                                        <p:cTn id="34" dur="500"/>
                                        <p:tgtEl>
                                          <p:spTgt spid="958474"/>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958483"/>
                                        </p:tgtEl>
                                        <p:attrNameLst>
                                          <p:attrName>style.visibility</p:attrName>
                                        </p:attrNameLst>
                                      </p:cBhvr>
                                      <p:to>
                                        <p:strVal val="visible"/>
                                      </p:to>
                                    </p:set>
                                    <p:animEffect transition="in" filter="wipe(left)">
                                      <p:cBhvr>
                                        <p:cTn id="38" dur="500"/>
                                        <p:tgtEl>
                                          <p:spTgt spid="95848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58480"/>
                                        </p:tgtEl>
                                        <p:attrNameLst>
                                          <p:attrName>style.visibility</p:attrName>
                                        </p:attrNameLst>
                                      </p:cBhvr>
                                      <p:to>
                                        <p:strVal val="visible"/>
                                      </p:to>
                                    </p:set>
                                    <p:animEffect transition="in" filter="wipe(left)">
                                      <p:cBhvr>
                                        <p:cTn id="41" dur="500"/>
                                        <p:tgtEl>
                                          <p:spTgt spid="958480"/>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958475"/>
                                        </p:tgtEl>
                                        <p:attrNameLst>
                                          <p:attrName>style.visibility</p:attrName>
                                        </p:attrNameLst>
                                      </p:cBhvr>
                                      <p:to>
                                        <p:strVal val="visible"/>
                                      </p:to>
                                    </p:set>
                                    <p:animEffect transition="in" filter="wipe(left)">
                                      <p:cBhvr>
                                        <p:cTn id="45" dur="500"/>
                                        <p:tgtEl>
                                          <p:spTgt spid="958475"/>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958479"/>
                                        </p:tgtEl>
                                        <p:attrNameLst>
                                          <p:attrName>style.visibility</p:attrName>
                                        </p:attrNameLst>
                                      </p:cBhvr>
                                      <p:to>
                                        <p:strVal val="visible"/>
                                      </p:to>
                                    </p:set>
                                    <p:animEffect transition="in" filter="wipe(left)">
                                      <p:cBhvr>
                                        <p:cTn id="49" dur="500"/>
                                        <p:tgtEl>
                                          <p:spTgt spid="958479"/>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958476"/>
                                        </p:tgtEl>
                                        <p:attrNameLst>
                                          <p:attrName>style.visibility</p:attrName>
                                        </p:attrNameLst>
                                      </p:cBhvr>
                                      <p:to>
                                        <p:strVal val="visible"/>
                                      </p:to>
                                    </p:set>
                                    <p:animEffect transition="in" filter="wipe(left)">
                                      <p:cBhvr>
                                        <p:cTn id="53" dur="500"/>
                                        <p:tgtEl>
                                          <p:spTgt spid="95847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958469"/>
                                        </p:tgtEl>
                                        <p:attrNameLst>
                                          <p:attrName>style.visibility</p:attrName>
                                        </p:attrNameLst>
                                      </p:cBhvr>
                                      <p:to>
                                        <p:strVal val="visible"/>
                                      </p:to>
                                    </p:set>
                                    <p:animEffect transition="in" filter="dissolve">
                                      <p:cBhvr>
                                        <p:cTn id="58" dur="500"/>
                                        <p:tgtEl>
                                          <p:spTgt spid="958469"/>
                                        </p:tgtEl>
                                      </p:cBhvr>
                                    </p:animEffect>
                                  </p:childTnLst>
                                </p:cTn>
                              </p:par>
                              <p:par>
                                <p:cTn id="59" presetID="1" presetClass="entr" presetSubtype="0" fill="hold" nodeType="withEffect">
                                  <p:stCondLst>
                                    <p:cond delay="0"/>
                                  </p:stCondLst>
                                  <p:childTnLst>
                                    <p:set>
                                      <p:cBhvr>
                                        <p:cTn id="60" dur="1" fill="hold">
                                          <p:stCondLst>
                                            <p:cond delay="0"/>
                                          </p:stCondLst>
                                        </p:cTn>
                                        <p:tgtEl>
                                          <p:spTgt spid="958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8" grpId="0"/>
      <p:bldP spid="958469" grpId="0"/>
      <p:bldP spid="958471" grpId="0"/>
      <p:bldP spid="958472" grpId="0"/>
      <p:bldP spid="958473" grpId="0"/>
      <p:bldP spid="958477" grpId="0"/>
      <p:bldP spid="958478" grpId="0"/>
      <p:bldP spid="958474" grpId="0"/>
      <p:bldP spid="958475" grpId="0"/>
      <p:bldP spid="958476" grpId="0"/>
      <p:bldP spid="958479" grpId="0"/>
      <p:bldP spid="958480" grpId="0"/>
      <p:bldP spid="958483" grpId="0"/>
    </p:bldLst>
  </p:timing>
</p:sld>
</file>

<file path=ppt/tags/tag1.xml><?xml version="1.0" encoding="utf-8"?>
<p:tagLst xmlns:p="http://schemas.openxmlformats.org/presentationml/2006/main">
  <p:tag name="KSO_WM_UNIT_TABLE_BEAUTIFY" val="smartTable{e975eca9-33f7-46d1-aaa1-b5bc6b3a81d2}"/>
</p:tagLst>
</file>

<file path=ppt/tags/tag2.xml><?xml version="1.0" encoding="utf-8"?>
<p:tagLst xmlns:p="http://schemas.openxmlformats.org/presentationml/2006/main">
  <p:tag name="KSO_WM_UNIT_PLACING_PICTURE_USER_VIEWPORT" val="{&quot;height&quot;:2942.499212598425,&quot;width&quot;:5885}"/>
</p:tagLst>
</file>

<file path=ppt/tags/tag3.xml><?xml version="1.0" encoding="utf-8"?>
<p:tagLst xmlns:p="http://schemas.openxmlformats.org/presentationml/2006/main">
  <p:tag name="COMMONDATA" val="eyJoZGlkIjoiZThmNjAzMWJlZjFkMmQwODUwMTJkYzE2ODFiYmFmYTcifQ=="/>
  <p:tag name="KSO_WPP_MARK_KEY" val="7fd18542-6acf-4a23-abb2-14996eaef795"/>
</p:tagLst>
</file>

<file path=ppt/theme/_rels/theme7.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13039</Words>
  <Application>WPS 演示</Application>
  <PresentationFormat>On-screen Show</PresentationFormat>
  <Paragraphs>497</Paragraphs>
  <Slides>69</Slides>
  <Notes>34</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69</vt:i4>
      </vt:variant>
    </vt:vector>
  </HeadingPairs>
  <TitlesOfParts>
    <vt:vector size="92" baseType="lpstr">
      <vt:lpstr>Arial</vt:lpstr>
      <vt:lpstr>宋体</vt:lpstr>
      <vt:lpstr>Wingdings</vt:lpstr>
      <vt:lpstr>Corbel</vt:lpstr>
      <vt:lpstr>Wingdings 2</vt:lpstr>
      <vt:lpstr>Wingdings 3</vt:lpstr>
      <vt:lpstr>Wingdings 2</vt:lpstr>
      <vt:lpstr>Tahoma</vt:lpstr>
      <vt:lpstr>等线</vt:lpstr>
      <vt:lpstr>微软雅黑</vt:lpstr>
      <vt:lpstr>Arial Unicode MS</vt:lpstr>
      <vt:lpstr>Times New Roman</vt:lpstr>
      <vt:lpstr>幼圆</vt:lpstr>
      <vt:lpstr>楷体</vt:lpstr>
      <vt:lpstr>Wingdings</vt:lpstr>
      <vt:lpstr>华文楷体</vt:lpstr>
      <vt:lpstr>Default Design</vt:lpstr>
      <vt:lpstr>3_Custom Design</vt:lpstr>
      <vt:lpstr>1_Custom Design</vt:lpstr>
      <vt:lpstr>2_Custom Design</vt:lpstr>
      <vt:lpstr>Custom Design</vt:lpstr>
      <vt:lpstr>1_Default Design</vt:lpstr>
      <vt:lpstr>Module</vt:lpstr>
      <vt:lpstr>PowerPoint 演示文稿</vt:lpstr>
      <vt:lpstr>PowerPoint 演示文稿</vt:lpstr>
      <vt:lpstr>PowerPoint 演示文稿</vt:lpstr>
      <vt:lpstr>PowerPoint 演示文稿</vt:lpstr>
      <vt:lpstr>What are enzymes?</vt:lpstr>
      <vt:lpstr>Location of enzyme action</vt:lpstr>
      <vt:lpstr>Classification of enzymes</vt:lpstr>
      <vt:lpstr>Structure of enzymes</vt:lpstr>
      <vt:lpstr>Substrates and specificity</vt:lpstr>
      <vt:lpstr>Why do enzymes increase the rate?</vt:lpstr>
      <vt:lpstr>PowerPoint 演示文稿</vt:lpstr>
      <vt:lpstr>PowerPoint 演示文稿</vt:lpstr>
      <vt:lpstr>PowerPoint 演示文稿</vt:lpstr>
      <vt:lpstr>PowerPoint 演示文稿</vt:lpstr>
      <vt:lpstr>Models of enzyme action: lock-and-key</vt:lpstr>
      <vt:lpstr>Models of enzyme action: induced fit</vt:lpstr>
      <vt:lpstr>PowerPoint 演示文稿</vt:lpstr>
      <vt:lpstr>What are cofactors?</vt:lpstr>
      <vt:lpstr>Enzymes: true or false?</vt:lpstr>
      <vt:lpstr>PowerPoint 演示文稿</vt:lpstr>
      <vt:lpstr>Measuring the initial rate of reaction</vt:lpstr>
      <vt:lpstr>What factors affect enzymes?</vt:lpstr>
      <vt:lpstr>Effect of temperature on enzymes</vt:lpstr>
      <vt:lpstr>Effect of pH on enzymes</vt:lpstr>
      <vt:lpstr>Rate of reaction experiment</vt:lpstr>
      <vt:lpstr>Effect of substrate concentration on rate</vt:lpstr>
      <vt:lpstr>Rate of reaction of an enzyme reaction changes at substrate and enzyme concentrations </vt:lpstr>
      <vt:lpstr>Effect of enzyme concentration on rate</vt:lpstr>
      <vt:lpstr>Factors affecting rate of reaction</vt:lpstr>
      <vt:lpstr>PowerPoint 演示文稿</vt:lpstr>
      <vt:lpstr>What are enzyme inhibitors?</vt:lpstr>
      <vt:lpstr>PowerPoint 演示文稿</vt:lpstr>
      <vt:lpstr>Enzyme inhibitors: mode of action</vt:lpstr>
      <vt:lpstr>PowerPoint 演示文稿</vt:lpstr>
      <vt:lpstr>Effect of inhibitors on enzymes</vt:lpstr>
      <vt:lpstr>End-product inhibition</vt:lpstr>
      <vt:lpstr>End-product inhibition</vt:lpstr>
      <vt:lpstr>Uses of inhibitors: natural poisons</vt:lpstr>
      <vt:lpstr>Uses of inhibitors: biocides</vt:lpstr>
      <vt:lpstr>Uses of inhibitors: drugs</vt:lpstr>
      <vt:lpstr>PowerPoint 演示文稿</vt:lpstr>
      <vt:lpstr>PowerPoint 演示文稿</vt:lpstr>
      <vt:lpstr>Enzyme inhibitors: what binds where?</vt:lpstr>
      <vt:lpstr>Measuring the initial rate of reaction</vt:lpstr>
      <vt:lpstr>PowerPoint 演示文稿</vt:lpstr>
      <vt:lpstr>PowerPoint 演示文稿</vt:lpstr>
      <vt:lpstr>PowerPoint 演示文稿</vt:lpstr>
      <vt:lpstr>The significance of Vmax and Km values </vt:lpstr>
      <vt:lpstr>PowerPoint 演示文稿</vt:lpstr>
      <vt:lpstr> </vt:lpstr>
      <vt:lpstr>How can we find Km from a double-reciprocal plot? </vt:lpstr>
      <vt:lpstr>PowerPoint 演示文稿</vt:lpstr>
      <vt:lpstr>PowerPoint 演示文稿</vt:lpstr>
      <vt:lpstr>PowerPoint 演示文稿</vt:lpstr>
      <vt:lpstr>PowerPoint 演示文稿</vt:lpstr>
      <vt:lpstr>PowerPoint 演示文稿</vt:lpstr>
      <vt:lpstr>Exercise</vt:lpstr>
      <vt:lpstr>PowerPoint 演示文稿</vt:lpstr>
      <vt:lpstr>PowerPoint 演示文稿</vt:lpstr>
      <vt:lpstr>PowerPoint 演示文稿</vt:lpstr>
      <vt:lpstr>PowerPoint 演示文稿</vt:lpstr>
      <vt:lpstr>PowerPoint 演示文稿</vt:lpstr>
      <vt:lpstr>PowerPoint 演示文稿</vt:lpstr>
      <vt:lpstr>Inhibition and Km and Vmax</vt:lpstr>
      <vt:lpstr>PowerPoint 演示文稿</vt:lpstr>
      <vt:lpstr>PowerPoint 演示文稿</vt:lpstr>
      <vt:lpstr>Glossary</vt:lpstr>
      <vt:lpstr>What’s the keyword?</vt:lpstr>
      <vt:lpstr>Multiple-choice quiz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Enzymes</dc:title>
  <dc:creator>Boardworks Ltd</dc:creator>
  <dc:subject>AS Biology</dc:subject>
  <cp:lastModifiedBy>predator</cp:lastModifiedBy>
  <cp:revision>743</cp:revision>
  <dcterms:created xsi:type="dcterms:W3CDTF">2003-09-13T07:39:00Z</dcterms:created>
  <dcterms:modified xsi:type="dcterms:W3CDTF">2023-11-20T00:32:35Z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AE619D91CEAB40C4BF57C4D2D2B78D21_13</vt:lpwstr>
  </property>
  <property fmtid="{D5CDD505-2E9C-101B-9397-08002B2CF9AE}" pid="3" name="KSOProductBuildVer">
    <vt:lpwstr>2052-12.1.0.15374</vt:lpwstr>
  </property>
</Properties>
</file>